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0263C4F-DBCA-4E5A-860E-A2BD83542F48}" type="datetimeFigureOut">
              <a:rPr lang="en-US" smtClean="0"/>
              <a:t>10/13/2014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5B4370-096A-4110-AC3C-EC4AE946522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263C4F-DBCA-4E5A-860E-A2BD83542F48}" type="datetimeFigureOut">
              <a:rPr lang="en-US" smtClean="0"/>
              <a:t>10/13/2014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5B4370-096A-4110-AC3C-EC4AE946522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263C4F-DBCA-4E5A-860E-A2BD83542F48}" type="datetimeFigureOut">
              <a:rPr lang="en-US" smtClean="0"/>
              <a:t>10/13/2014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5B4370-096A-4110-AC3C-EC4AE946522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263C4F-DBCA-4E5A-860E-A2BD83542F48}" type="datetimeFigureOut">
              <a:rPr lang="en-US" smtClean="0"/>
              <a:t>10/13/2014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5B4370-096A-4110-AC3C-EC4AE946522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63C4F-DBCA-4E5A-860E-A2BD83542F48}" type="datetimeFigureOut">
              <a:rPr lang="en-US" smtClean="0"/>
              <a:t>10/13/2014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5B4370-096A-4110-AC3C-EC4AE946522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0263C4F-DBCA-4E5A-860E-A2BD83542F48}" type="datetimeFigureOut">
              <a:rPr lang="en-US" smtClean="0"/>
              <a:t>10/13/2014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5B4370-096A-4110-AC3C-EC4AE946522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0263C4F-DBCA-4E5A-860E-A2BD83542F48}" type="datetimeFigureOut">
              <a:rPr lang="en-US" smtClean="0"/>
              <a:t>10/13/2014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5B4370-096A-4110-AC3C-EC4AE946522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0263C4F-DBCA-4E5A-860E-A2BD83542F48}" type="datetimeFigureOut">
              <a:rPr lang="en-US" smtClean="0"/>
              <a:t>10/13/2014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5B4370-096A-4110-AC3C-EC4AE946522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63C4F-DBCA-4E5A-860E-A2BD83542F48}" type="datetimeFigureOut">
              <a:rPr lang="en-US" smtClean="0"/>
              <a:t>10/13/2014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5B4370-096A-4110-AC3C-EC4AE946522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63C4F-DBCA-4E5A-860E-A2BD83542F48}" type="datetimeFigureOut">
              <a:rPr lang="en-US" smtClean="0"/>
              <a:t>10/13/2014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5B4370-096A-4110-AC3C-EC4AE946522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63C4F-DBCA-4E5A-860E-A2BD83542F48}" type="datetimeFigureOut">
              <a:rPr lang="en-US" smtClean="0"/>
              <a:t>10/13/2014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5B4370-096A-4110-AC3C-EC4AE946522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63C4F-DBCA-4E5A-860E-A2BD83542F48}" type="datetimeFigureOut">
              <a:rPr lang="en-US" smtClean="0"/>
              <a:t>10/13/2014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B4370-096A-4110-AC3C-EC4AE946522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428604"/>
            <a:ext cx="8286808" cy="5632311"/>
          </a:xfrm>
          <a:prstGeom prst="rect">
            <a:avLst/>
          </a:prstGeom>
          <a:noFill/>
        </p:spPr>
        <p:txBody>
          <a:bodyPr wrap="square" rtlCol="0">
            <a:spAutoFit/>
          </a:bodyPr>
          <a:lstStyle/>
          <a:p>
            <a:pPr algn="just"/>
            <a:r>
              <a:rPr lang="en-GB" sz="2400" b="1" dirty="0" smtClean="0"/>
              <a:t>PARAGRAPHING – Did you know …</a:t>
            </a:r>
          </a:p>
          <a:p>
            <a:pPr algn="just"/>
            <a:endParaRPr lang="en-GB" sz="2400" dirty="0"/>
          </a:p>
          <a:p>
            <a:pPr algn="just"/>
            <a:r>
              <a:rPr lang="en-GB" sz="2400" dirty="0" smtClean="0"/>
              <a:t>Paragraphs </a:t>
            </a:r>
            <a:r>
              <a:rPr lang="en-GB" sz="2400" dirty="0" smtClean="0"/>
              <a:t>form a very important part of almost any type of writing in English. They have been used for hundreds of years in all different languages for some of the following reasons. The main reason to use paragraphs is to show where the writer has finished talking about one point and has moved on to talk about a new one. They show a different topic, time or person. When there is speech in writing each sentence spoken by a different character should be in a different paragraph to help the reader see who is talking. Again, without this the writing is too difficult to read.</a:t>
            </a:r>
            <a:r>
              <a:rPr lang="en-GB" sz="2400" dirty="0"/>
              <a:t> </a:t>
            </a:r>
            <a:r>
              <a:rPr lang="en-GB" sz="2400" dirty="0" smtClean="0"/>
              <a:t>A section of writing which includes paragraphs will be far quicker and easier to read than one which hasn’t. People who don’t use paragraphs are at risk – risk of not being understood by their reader!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357166"/>
            <a:ext cx="8712968" cy="5878532"/>
          </a:xfrm>
          <a:prstGeom prst="rect">
            <a:avLst/>
          </a:prstGeom>
          <a:noFill/>
        </p:spPr>
        <p:txBody>
          <a:bodyPr wrap="square" rtlCol="0">
            <a:spAutoFit/>
          </a:bodyPr>
          <a:lstStyle/>
          <a:p>
            <a:r>
              <a:rPr lang="en-GB" sz="2000" dirty="0" smtClean="0"/>
              <a:t>For many years, people have organised their </a:t>
            </a:r>
            <a:r>
              <a:rPr lang="en-GB" sz="2000" dirty="0" smtClean="0"/>
              <a:t>writing</a:t>
            </a:r>
            <a:r>
              <a:rPr lang="en-GB" sz="2000" dirty="0" smtClean="0"/>
              <a:t> into paragraphs. Paragraphs </a:t>
            </a:r>
            <a:r>
              <a:rPr lang="en-GB" sz="2000" dirty="0" smtClean="0"/>
              <a:t>form a very important part of almost any type of writing in English. They have been used for hundreds of years in all different languages for some of the following reasons. </a:t>
            </a:r>
            <a:r>
              <a:rPr lang="en-GB" sz="2000" dirty="0" smtClean="0"/>
              <a:t>[TIME ]</a:t>
            </a:r>
            <a:endParaRPr lang="en-GB" sz="2000" dirty="0" smtClean="0"/>
          </a:p>
          <a:p>
            <a:endParaRPr lang="en-GB" sz="2000" dirty="0"/>
          </a:p>
          <a:p>
            <a:r>
              <a:rPr lang="en-GB" sz="2000" dirty="0" smtClean="0"/>
              <a:t>The main reason to use paragraphs is to show where the writer has finished talking about one point and has moved on to talk about a new one. They show </a:t>
            </a:r>
            <a:r>
              <a:rPr lang="en-GB" sz="2000" dirty="0" smtClean="0"/>
              <a:t>the shift in focus. This shift can be for any of the following reasons: </a:t>
            </a:r>
            <a:r>
              <a:rPr lang="en-GB" sz="2000" dirty="0" smtClean="0"/>
              <a:t>topic</a:t>
            </a:r>
            <a:r>
              <a:rPr lang="en-GB" sz="2000" dirty="0" smtClean="0"/>
              <a:t>, </a:t>
            </a:r>
            <a:r>
              <a:rPr lang="en-GB" sz="2000" dirty="0" smtClean="0"/>
              <a:t>time, person or place. [TOPIC – CATEGORISING]</a:t>
            </a:r>
            <a:endParaRPr lang="en-GB" sz="2000" dirty="0" smtClean="0"/>
          </a:p>
          <a:p>
            <a:endParaRPr lang="en-GB" sz="2000" dirty="0"/>
          </a:p>
          <a:p>
            <a:r>
              <a:rPr lang="en-GB" sz="2000" dirty="0" smtClean="0"/>
              <a:t>When there is speech in </a:t>
            </a:r>
            <a:r>
              <a:rPr lang="en-GB" sz="2000" dirty="0" smtClean="0"/>
              <a:t>writing, </a:t>
            </a:r>
            <a:r>
              <a:rPr lang="en-GB" sz="2000" dirty="0" smtClean="0"/>
              <a:t>each sentence spoken by a different character should be in a different paragraph to help the reader see who is talking. Again, without this the writing is too difficult to </a:t>
            </a:r>
            <a:r>
              <a:rPr lang="en-GB" sz="2000" dirty="0" smtClean="0"/>
              <a:t>read</a:t>
            </a:r>
            <a:r>
              <a:rPr lang="en-GB" sz="2000" dirty="0"/>
              <a:t> </a:t>
            </a:r>
            <a:r>
              <a:rPr lang="en-GB" sz="2000" dirty="0" smtClean="0"/>
              <a:t>and the meaning can be muddled. [TOPIC – SPEECH]</a:t>
            </a:r>
            <a:endParaRPr lang="en-GB" sz="2000" dirty="0" smtClean="0"/>
          </a:p>
          <a:p>
            <a:endParaRPr lang="en-GB" sz="2000" dirty="0"/>
          </a:p>
          <a:p>
            <a:r>
              <a:rPr lang="en-GB" sz="2000" dirty="0" smtClean="0"/>
              <a:t>Writers who use paragraphing </a:t>
            </a:r>
            <a:r>
              <a:rPr lang="en-GB" sz="2000" dirty="0" smtClean="0"/>
              <a:t>will be </a:t>
            </a:r>
            <a:r>
              <a:rPr lang="en-GB" sz="2000" dirty="0" smtClean="0"/>
              <a:t>understood</a:t>
            </a:r>
            <a:r>
              <a:rPr lang="en-GB" sz="2000" dirty="0" smtClean="0"/>
              <a:t> </a:t>
            </a:r>
            <a:r>
              <a:rPr lang="en-GB" sz="2000" dirty="0" smtClean="0"/>
              <a:t>quicker and easier </a:t>
            </a:r>
            <a:r>
              <a:rPr lang="en-GB" sz="2000" dirty="0" smtClean="0"/>
              <a:t>than those who do not. People </a:t>
            </a:r>
            <a:r>
              <a:rPr lang="en-GB" sz="2000" dirty="0" smtClean="0"/>
              <a:t>who don’t use paragraphs are at risk – risk of not being understood by their reader</a:t>
            </a:r>
            <a:r>
              <a:rPr lang="en-GB" sz="2000" dirty="0" smtClean="0"/>
              <a:t>! [PERSON – WRITER AND READER]</a:t>
            </a:r>
            <a:endParaRPr lang="en-GB" sz="2000" dirty="0" smtClean="0"/>
          </a:p>
          <a:p>
            <a:endParaRPr lang="en-GB"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357166"/>
            <a:ext cx="8358246" cy="6001643"/>
          </a:xfrm>
          <a:prstGeom prst="rect">
            <a:avLst/>
          </a:prstGeom>
          <a:noFill/>
        </p:spPr>
        <p:txBody>
          <a:bodyPr wrap="square" rtlCol="0">
            <a:spAutoFit/>
          </a:bodyPr>
          <a:lstStyle/>
          <a:p>
            <a:r>
              <a:rPr lang="en-GB" sz="2400" b="1" u="sng" dirty="0" smtClean="0"/>
              <a:t>Top tips </a:t>
            </a:r>
            <a:r>
              <a:rPr lang="en-GB" sz="2400" b="1" u="sng" dirty="0" smtClean="0"/>
              <a:t>for paragraphing:</a:t>
            </a:r>
          </a:p>
          <a:p>
            <a:endParaRPr lang="en-GB" sz="2400" b="1" u="sng" dirty="0"/>
          </a:p>
          <a:p>
            <a:pPr>
              <a:buFont typeface="Arial" pitchFamily="34" charset="0"/>
              <a:buChar char="•"/>
            </a:pPr>
            <a:r>
              <a:rPr lang="en-GB" sz="2400" dirty="0" smtClean="0"/>
              <a:t> Paragraphs break up big </a:t>
            </a:r>
            <a:r>
              <a:rPr lang="en-GB" sz="2400" dirty="0" smtClean="0"/>
              <a:t>sections</a:t>
            </a:r>
            <a:r>
              <a:rPr lang="en-GB" sz="2400" dirty="0" smtClean="0"/>
              <a:t> </a:t>
            </a:r>
            <a:r>
              <a:rPr lang="en-GB" sz="2400" dirty="0" smtClean="0"/>
              <a:t>of writing.</a:t>
            </a:r>
          </a:p>
          <a:p>
            <a:pPr>
              <a:buFont typeface="Arial" pitchFamily="34" charset="0"/>
              <a:buChar char="•"/>
            </a:pPr>
            <a:endParaRPr lang="en-GB" sz="2400" dirty="0"/>
          </a:p>
          <a:p>
            <a:pPr>
              <a:buFont typeface="Arial" pitchFamily="34" charset="0"/>
              <a:buChar char="•"/>
            </a:pPr>
            <a:r>
              <a:rPr lang="en-GB" sz="2400" dirty="0" smtClean="0"/>
              <a:t> Tip Top paragraphing is the way to remember when to paragraph.</a:t>
            </a:r>
          </a:p>
          <a:p>
            <a:pPr>
              <a:buFont typeface="Arial" pitchFamily="34" charset="0"/>
              <a:buChar char="•"/>
            </a:pPr>
            <a:endParaRPr lang="en-GB" sz="2400" dirty="0"/>
          </a:p>
          <a:p>
            <a:pPr>
              <a:buFont typeface="Arial" pitchFamily="34" charset="0"/>
              <a:buChar char="•"/>
            </a:pPr>
            <a:r>
              <a:rPr lang="en-GB" sz="2400" dirty="0" smtClean="0"/>
              <a:t> There are two ways to start a new paragraph.</a:t>
            </a:r>
          </a:p>
          <a:p>
            <a:endParaRPr lang="en-GB" sz="2400" dirty="0"/>
          </a:p>
          <a:p>
            <a:pPr marL="342900" indent="-342900">
              <a:buAutoNum type="arabicPeriod"/>
            </a:pPr>
            <a:r>
              <a:rPr lang="en-GB" sz="2400" dirty="0" smtClean="0"/>
              <a:t>When writing by hand, start a new line with a small indent the size of your finger.</a:t>
            </a:r>
          </a:p>
          <a:p>
            <a:pPr marL="342900" indent="-342900">
              <a:buAutoNum type="arabicPeriod"/>
            </a:pPr>
            <a:endParaRPr lang="en-GB" sz="2400" dirty="0"/>
          </a:p>
          <a:p>
            <a:pPr marL="342900" indent="-342900">
              <a:buAutoNum type="arabicPeriod"/>
            </a:pPr>
            <a:r>
              <a:rPr lang="en-GB" sz="2400" dirty="0" smtClean="0"/>
              <a:t> When typing, start a new line.</a:t>
            </a:r>
          </a:p>
          <a:p>
            <a:pPr marL="342900" indent="-342900">
              <a:buAutoNum type="arabicPeriod"/>
            </a:pPr>
            <a:endParaRPr lang="en-GB" sz="2400" dirty="0"/>
          </a:p>
          <a:p>
            <a:pPr marL="342900" indent="-342900">
              <a:buFont typeface="Arial" pitchFamily="34" charset="0"/>
              <a:buChar char="•"/>
            </a:pPr>
            <a:r>
              <a:rPr lang="en-GB" sz="2400" dirty="0" smtClean="0"/>
              <a:t>Paragraphs can be very long or very short but are generally around 4 or 5 lines on a page.</a:t>
            </a:r>
            <a:endParaRPr lang="en-GB"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1442233">
            <a:off x="785786" y="214290"/>
            <a:ext cx="6310894"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Tip Top paragraphs</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TextBox 4"/>
          <p:cNvSpPr txBox="1"/>
          <p:nvPr/>
        </p:nvSpPr>
        <p:spPr>
          <a:xfrm>
            <a:off x="428596" y="1571612"/>
            <a:ext cx="8143932" cy="923330"/>
          </a:xfrm>
          <a:prstGeom prst="rect">
            <a:avLst/>
          </a:prstGeom>
          <a:noFill/>
        </p:spPr>
        <p:txBody>
          <a:bodyPr wrap="square" rtlCol="0">
            <a:spAutoFit/>
          </a:bodyPr>
          <a:lstStyle/>
          <a:p>
            <a:r>
              <a:rPr lang="en-GB" dirty="0" smtClean="0"/>
              <a:t>A new paragraph is needed for:</a:t>
            </a:r>
          </a:p>
          <a:p>
            <a:endParaRPr lang="en-GB" dirty="0"/>
          </a:p>
          <a:p>
            <a:endParaRPr lang="en-GB" dirty="0"/>
          </a:p>
        </p:txBody>
      </p:sp>
      <p:sp>
        <p:nvSpPr>
          <p:cNvPr id="6" name="Rectangle 5"/>
          <p:cNvSpPr/>
          <p:nvPr/>
        </p:nvSpPr>
        <p:spPr>
          <a:xfrm>
            <a:off x="571472" y="2143116"/>
            <a:ext cx="697628"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Ti</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Rectangle 6"/>
          <p:cNvSpPr/>
          <p:nvPr/>
        </p:nvSpPr>
        <p:spPr>
          <a:xfrm>
            <a:off x="642910" y="3000372"/>
            <a:ext cx="553357"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Rectangle 7"/>
          <p:cNvSpPr/>
          <p:nvPr/>
        </p:nvSpPr>
        <p:spPr>
          <a:xfrm>
            <a:off x="571472" y="4000504"/>
            <a:ext cx="839781"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To</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9" name="Rectangle 8"/>
          <p:cNvSpPr/>
          <p:nvPr/>
        </p:nvSpPr>
        <p:spPr>
          <a:xfrm>
            <a:off x="714348" y="5072074"/>
            <a:ext cx="553357"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1" name="TextBox 10"/>
          <p:cNvSpPr txBox="1"/>
          <p:nvPr/>
        </p:nvSpPr>
        <p:spPr>
          <a:xfrm>
            <a:off x="214282" y="2214554"/>
            <a:ext cx="2571768" cy="830997"/>
          </a:xfrm>
          <a:prstGeom prst="rect">
            <a:avLst/>
          </a:prstGeom>
          <a:noFill/>
        </p:spPr>
        <p:txBody>
          <a:bodyPr wrap="square" rtlCol="0">
            <a:spAutoFit/>
          </a:bodyPr>
          <a:lstStyle/>
          <a:p>
            <a:r>
              <a:rPr lang="en-GB" sz="4800" dirty="0" smtClean="0"/>
              <a:t>	me</a:t>
            </a:r>
            <a:endParaRPr lang="en-GB" sz="4800" dirty="0"/>
          </a:p>
        </p:txBody>
      </p:sp>
      <p:sp>
        <p:nvSpPr>
          <p:cNvPr id="12" name="TextBox 11"/>
          <p:cNvSpPr txBox="1"/>
          <p:nvPr/>
        </p:nvSpPr>
        <p:spPr>
          <a:xfrm>
            <a:off x="1000100" y="3071810"/>
            <a:ext cx="4143404" cy="830997"/>
          </a:xfrm>
          <a:prstGeom prst="rect">
            <a:avLst/>
          </a:prstGeom>
          <a:noFill/>
        </p:spPr>
        <p:txBody>
          <a:bodyPr wrap="square" rtlCol="0">
            <a:spAutoFit/>
          </a:bodyPr>
          <a:lstStyle/>
          <a:p>
            <a:r>
              <a:rPr lang="en-GB" sz="4800" dirty="0" smtClean="0"/>
              <a:t>lace</a:t>
            </a:r>
            <a:endParaRPr lang="en-GB" sz="4800" dirty="0"/>
          </a:p>
        </p:txBody>
      </p:sp>
      <p:sp>
        <p:nvSpPr>
          <p:cNvPr id="13" name="TextBox 12"/>
          <p:cNvSpPr txBox="1"/>
          <p:nvPr/>
        </p:nvSpPr>
        <p:spPr>
          <a:xfrm>
            <a:off x="1285852" y="4098201"/>
            <a:ext cx="3071834" cy="830997"/>
          </a:xfrm>
          <a:prstGeom prst="rect">
            <a:avLst/>
          </a:prstGeom>
          <a:noFill/>
        </p:spPr>
        <p:txBody>
          <a:bodyPr wrap="square" rtlCol="0">
            <a:spAutoFit/>
          </a:bodyPr>
          <a:lstStyle/>
          <a:p>
            <a:r>
              <a:rPr lang="en-GB" sz="4800" dirty="0" err="1" smtClean="0"/>
              <a:t>pic</a:t>
            </a:r>
            <a:endParaRPr lang="en-GB" sz="4800" dirty="0"/>
          </a:p>
        </p:txBody>
      </p:sp>
      <p:sp>
        <p:nvSpPr>
          <p:cNvPr id="14" name="TextBox 13"/>
          <p:cNvSpPr txBox="1"/>
          <p:nvPr/>
        </p:nvSpPr>
        <p:spPr>
          <a:xfrm>
            <a:off x="1071538" y="5143512"/>
            <a:ext cx="3286148" cy="830997"/>
          </a:xfrm>
          <a:prstGeom prst="rect">
            <a:avLst/>
          </a:prstGeom>
          <a:noFill/>
        </p:spPr>
        <p:txBody>
          <a:bodyPr wrap="square" rtlCol="0">
            <a:spAutoFit/>
          </a:bodyPr>
          <a:lstStyle/>
          <a:p>
            <a:r>
              <a:rPr lang="en-GB" sz="4800" dirty="0" err="1" smtClean="0"/>
              <a:t>erson</a:t>
            </a:r>
            <a:endParaRPr lang="en-GB" sz="4800" dirty="0"/>
          </a:p>
        </p:txBody>
      </p:sp>
      <p:pic>
        <p:nvPicPr>
          <p:cNvPr id="1028" name="Picture 4" descr="C:\Users\Paul\AppData\Local\Microsoft\Windows\Temporary Internet Files\Content.IE5\M667BQVI\MCj04417290000[1].png"/>
          <p:cNvPicPr>
            <a:picLocks noChangeAspect="1" noChangeArrowheads="1"/>
          </p:cNvPicPr>
          <p:nvPr/>
        </p:nvPicPr>
        <p:blipFill>
          <a:blip r:embed="rId2" cstate="print"/>
          <a:srcRect/>
          <a:stretch>
            <a:fillRect/>
          </a:stretch>
        </p:blipFill>
        <p:spPr bwMode="auto">
          <a:xfrm>
            <a:off x="3444071" y="1508670"/>
            <a:ext cx="1943104" cy="1943104"/>
          </a:xfrm>
          <a:prstGeom prst="rect">
            <a:avLst/>
          </a:prstGeom>
          <a:noFill/>
        </p:spPr>
      </p:pic>
      <p:pic>
        <p:nvPicPr>
          <p:cNvPr id="1029" name="Picture 5" descr="C:\Users\Paul\AppData\Local\Microsoft\Windows\Temporary Internet Files\Content.IE5\8V2NLQ37\MCTR00004_0000[1].wmf"/>
          <p:cNvPicPr>
            <a:picLocks noChangeAspect="1" noChangeArrowheads="1"/>
          </p:cNvPicPr>
          <p:nvPr/>
        </p:nvPicPr>
        <p:blipFill>
          <a:blip r:embed="rId3" cstate="print"/>
          <a:srcRect/>
          <a:stretch>
            <a:fillRect/>
          </a:stretch>
        </p:blipFill>
        <p:spPr bwMode="auto">
          <a:xfrm>
            <a:off x="5508104" y="2471627"/>
            <a:ext cx="1847088" cy="1528877"/>
          </a:xfrm>
          <a:prstGeom prst="rect">
            <a:avLst/>
          </a:prstGeom>
          <a:noFill/>
        </p:spPr>
      </p:pic>
      <p:pic>
        <p:nvPicPr>
          <p:cNvPr id="1031" name="Picture 7" descr="C:\Users\Paul\AppData\Local\Microsoft\Windows\Temporary Internet Files\Content.IE5\M667BQVI\MCj02810870000[1].wmf"/>
          <p:cNvPicPr>
            <a:picLocks noChangeAspect="1" noChangeArrowheads="1"/>
          </p:cNvPicPr>
          <p:nvPr/>
        </p:nvPicPr>
        <p:blipFill>
          <a:blip r:embed="rId4" cstate="print"/>
          <a:srcRect/>
          <a:stretch>
            <a:fillRect/>
          </a:stretch>
        </p:blipFill>
        <p:spPr bwMode="auto">
          <a:xfrm>
            <a:off x="4929289" y="4789682"/>
            <a:ext cx="1157630" cy="2065553"/>
          </a:xfrm>
          <a:prstGeom prst="rect">
            <a:avLst/>
          </a:prstGeom>
          <a:noFill/>
        </p:spPr>
      </p:pic>
      <p:pic>
        <p:nvPicPr>
          <p:cNvPr id="1026" name="Picture 2" descr="10. Choose a Topi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6050" y="3736928"/>
            <a:ext cx="1916936" cy="14504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462</Words>
  <Application>Microsoft Office PowerPoint</Application>
  <PresentationFormat>On-screen Show (4:3)</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Johnson</dc:creator>
  <cp:lastModifiedBy>Debbie Wyld</cp:lastModifiedBy>
  <cp:revision>17</cp:revision>
  <dcterms:created xsi:type="dcterms:W3CDTF">2010-02-07T17:24:47Z</dcterms:created>
  <dcterms:modified xsi:type="dcterms:W3CDTF">2014-10-13T18:11:21Z</dcterms:modified>
</cp:coreProperties>
</file>