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160000" cy="8737600"/>
  <p:notesSz cx="6858000" cy="9144000"/>
  <p:embeddedFontLst>
    <p:embeddedFont>
      <p:font typeface="Calibri"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14321"/>
            <a:ext cx="8636000" cy="18729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951307"/>
            <a:ext cx="7112000" cy="223294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6E63B-F7AA-4E68-BB74-0A40BCB1F90F}"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261748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6E63B-F7AA-4E68-BB74-0A40BCB1F90F}"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409370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49911"/>
            <a:ext cx="2286000" cy="74552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49911"/>
            <a:ext cx="6688667" cy="74552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6E63B-F7AA-4E68-BB74-0A40BCB1F90F}"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308759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6E63B-F7AA-4E68-BB74-0A40BCB1F90F}"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212379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614719"/>
            <a:ext cx="8636000" cy="173538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703368"/>
            <a:ext cx="8636000" cy="19113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6E63B-F7AA-4E68-BB74-0A40BCB1F90F}"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123845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038775"/>
            <a:ext cx="4487333" cy="5766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038775"/>
            <a:ext cx="4487333" cy="5766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6E63B-F7AA-4E68-BB74-0A40BCB1F90F}"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341170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955848"/>
            <a:ext cx="4489098" cy="8151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770952"/>
            <a:ext cx="4489098" cy="50342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955848"/>
            <a:ext cx="4490861" cy="8151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770952"/>
            <a:ext cx="4490861" cy="50342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6E63B-F7AA-4E68-BB74-0A40BCB1F90F}" type="datetimeFigureOut">
              <a:rPr lang="en-US" smtClean="0"/>
              <a:t>7/8/2016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333485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6E63B-F7AA-4E68-BB74-0A40BCB1F90F}" type="datetimeFigureOut">
              <a:rPr lang="en-US" smtClean="0"/>
              <a:t>7/8/2016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37835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6E63B-F7AA-4E68-BB74-0A40BCB1F90F}" type="datetimeFigureOut">
              <a:rPr lang="en-US" smtClean="0"/>
              <a:t>7/8/2016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182804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47886"/>
            <a:ext cx="3342570" cy="1480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47888"/>
            <a:ext cx="5679722" cy="74573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828425"/>
            <a:ext cx="3342570" cy="597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6E63B-F7AA-4E68-BB74-0A40BCB1F90F}"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22843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6116320"/>
            <a:ext cx="6096000" cy="72206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780721"/>
            <a:ext cx="6096000" cy="52425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6838386"/>
            <a:ext cx="6096000" cy="10254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6E63B-F7AA-4E68-BB74-0A40BCB1F90F}"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3FA57-A68B-4161-B966-4B9BC9C7DFD0}" type="slidenum">
              <a:rPr lang="en-US" smtClean="0"/>
              <a:t>‹#›</a:t>
            </a:fld>
            <a:endParaRPr lang="en-US"/>
          </a:p>
        </p:txBody>
      </p:sp>
    </p:spTree>
    <p:extLst>
      <p:ext uri="{BB962C8B-B14F-4D97-AF65-F5344CB8AC3E}">
        <p14:creationId xmlns:p14="http://schemas.microsoft.com/office/powerpoint/2010/main" val="199728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49909"/>
            <a:ext cx="9144000" cy="145626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2038775"/>
            <a:ext cx="9144000" cy="5766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8098463"/>
            <a:ext cx="2370667" cy="465196"/>
          </a:xfrm>
          <a:prstGeom prst="rect">
            <a:avLst/>
          </a:prstGeom>
        </p:spPr>
        <p:txBody>
          <a:bodyPr vert="horz" lIns="91440" tIns="45720" rIns="91440" bIns="45720" rtlCol="0" anchor="ctr"/>
          <a:lstStyle>
            <a:lvl1pPr algn="l">
              <a:defRPr sz="1200">
                <a:solidFill>
                  <a:schemeClr val="tx1">
                    <a:tint val="75000"/>
                  </a:schemeClr>
                </a:solidFill>
              </a:defRPr>
            </a:lvl1pPr>
          </a:lstStyle>
          <a:p>
            <a:fld id="{9636E63B-F7AA-4E68-BB74-0A40BCB1F90F}" type="datetimeFigureOut">
              <a:rPr lang="en-US" smtClean="0"/>
              <a:t>7/8/2016</a:t>
            </a:fld>
            <a:endParaRPr lang="en-US"/>
          </a:p>
        </p:txBody>
      </p:sp>
      <p:sp>
        <p:nvSpPr>
          <p:cNvPr id="5" name="Footer Placeholder 4"/>
          <p:cNvSpPr>
            <a:spLocks noGrp="1"/>
          </p:cNvSpPr>
          <p:nvPr>
            <p:ph type="ftr" sz="quarter" idx="3"/>
          </p:nvPr>
        </p:nvSpPr>
        <p:spPr>
          <a:xfrm>
            <a:off x="3471335" y="8098463"/>
            <a:ext cx="3217333" cy="46519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8098463"/>
            <a:ext cx="2370667" cy="465196"/>
          </a:xfrm>
          <a:prstGeom prst="rect">
            <a:avLst/>
          </a:prstGeom>
        </p:spPr>
        <p:txBody>
          <a:bodyPr vert="horz" lIns="91440" tIns="45720" rIns="91440" bIns="45720" rtlCol="0" anchor="ctr"/>
          <a:lstStyle>
            <a:lvl1pPr algn="r">
              <a:defRPr sz="1200">
                <a:solidFill>
                  <a:schemeClr val="tx1">
                    <a:tint val="75000"/>
                  </a:schemeClr>
                </a:solidFill>
              </a:defRPr>
            </a:lvl1pPr>
          </a:lstStyle>
          <a:p>
            <a:fld id="{D063FA57-A68B-4161-B966-4B9BC9C7DFD0}" type="slidenum">
              <a:rPr lang="en-US" smtClean="0"/>
              <a:t>‹#›</a:t>
            </a:fld>
            <a:endParaRPr lang="en-US"/>
          </a:p>
        </p:txBody>
      </p:sp>
    </p:spTree>
    <p:extLst>
      <p:ext uri="{BB962C8B-B14F-4D97-AF65-F5344CB8AC3E}">
        <p14:creationId xmlns:p14="http://schemas.microsoft.com/office/powerpoint/2010/main" val="373462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file:///\\magnusfile\staffz\DSW\LITERACY\2015-16\2015-16%20faculty%20support\Music\8%20mark%20answers%20Unit%201%20PP\Music%20Unit%201%20model%20answer%20with%20formula.doc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92100" y="5699252"/>
            <a:ext cx="2182622" cy="941578"/>
          </a:xfrm>
          <a:prstGeom prst="rect">
            <a:avLst/>
          </a:prstGeom>
          <a:solidFill>
            <a:scrgbClr r="0" g="0" b="0">
              <a:alpha val="0"/>
            </a:scrgbClr>
          </a:solidFill>
        </p:spPr>
      </p:pic>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3301619" y="5307584"/>
            <a:ext cx="1483995" cy="2002282"/>
          </a:xfrm>
          <a:prstGeom prst="rect">
            <a:avLst/>
          </a:prstGeom>
          <a:solidFill>
            <a:scrgbClr r="0" g="0" b="0">
              <a:alpha val="0"/>
            </a:scrgbClr>
          </a:solidFill>
        </p:spPr>
      </p:pic>
      <p:pic>
        <p:nvPicPr>
          <p:cNvPr id="4" name="Picture 3"/>
          <p:cNvPicPr>
            <a:picLocks/>
          </p:cNvPicPr>
          <p:nvPr/>
        </p:nvPicPr>
        <p:blipFill>
          <a:blip r:embed="rId4">
            <a:extLst>
              <a:ext uri="{28A0092B-C50C-407E-A947-70E740481C1C}">
                <a14:useLocalDpi xmlns:a14="http://schemas.microsoft.com/office/drawing/2010/main" val="0"/>
              </a:ext>
            </a:extLst>
          </a:blip>
          <a:stretch>
            <a:fillRect/>
          </a:stretch>
        </p:blipFill>
        <p:spPr>
          <a:xfrm>
            <a:off x="5920867" y="4908550"/>
            <a:ext cx="1637411" cy="1990852"/>
          </a:xfrm>
          <a:prstGeom prst="rect">
            <a:avLst/>
          </a:prstGeom>
          <a:solidFill>
            <a:scrgbClr r="0" g="0" b="0">
              <a:alpha val="0"/>
            </a:scrgbClr>
          </a:solidFill>
        </p:spPr>
      </p:pic>
      <p:pic>
        <p:nvPicPr>
          <p:cNvPr id="5" name="Picture 4"/>
          <p:cNvPicPr>
            <a:picLocks/>
          </p:cNvPicPr>
          <p:nvPr/>
        </p:nvPicPr>
        <p:blipFill>
          <a:blip r:embed="rId5">
            <a:extLst>
              <a:ext uri="{28A0092B-C50C-407E-A947-70E740481C1C}">
                <a14:useLocalDpi xmlns:a14="http://schemas.microsoft.com/office/drawing/2010/main" val="0"/>
              </a:ext>
            </a:extLst>
          </a:blip>
          <a:stretch>
            <a:fillRect/>
          </a:stretch>
        </p:blipFill>
        <p:spPr>
          <a:xfrm>
            <a:off x="8385048" y="5269357"/>
            <a:ext cx="1403350" cy="1876298"/>
          </a:xfrm>
          <a:prstGeom prst="rect">
            <a:avLst/>
          </a:prstGeom>
          <a:solidFill>
            <a:scrgbClr r="0" g="0" b="0">
              <a:alpha val="0"/>
            </a:scrgbClr>
          </a:solidFill>
        </p:spPr>
      </p:pic>
      <p:pic>
        <p:nvPicPr>
          <p:cNvPr id="6" name="Picture 5"/>
          <p:cNvPicPr>
            <a:picLocks/>
          </p:cNvPicPr>
          <p:nvPr/>
        </p:nvPicPr>
        <p:blipFill>
          <a:blip r:embed="rId6">
            <a:extLst>
              <a:ext uri="{28A0092B-C50C-407E-A947-70E740481C1C}">
                <a14:useLocalDpi xmlns:a14="http://schemas.microsoft.com/office/drawing/2010/main" val="0"/>
              </a:ext>
            </a:extLst>
          </a:blip>
          <a:stretch>
            <a:fillRect/>
          </a:stretch>
        </p:blipFill>
        <p:spPr>
          <a:xfrm>
            <a:off x="1638300" y="114300"/>
            <a:ext cx="6075680" cy="4500880"/>
          </a:xfrm>
          <a:prstGeom prst="rect">
            <a:avLst/>
          </a:prstGeom>
          <a:solidFill>
            <a:scrgbClr r="0" g="0" b="0">
              <a:alpha val="0"/>
            </a:scrgbClr>
          </a:solidFill>
        </p:spPr>
      </p:pic>
    </p:spTree>
    <p:extLst>
      <p:ext uri="{BB962C8B-B14F-4D97-AF65-F5344CB8AC3E}">
        <p14:creationId xmlns:p14="http://schemas.microsoft.com/office/powerpoint/2010/main" val="3670065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rot="19744440">
            <a:off x="1143000" y="2425700"/>
            <a:ext cx="7335589" cy="1800493"/>
          </a:xfrm>
          <a:prstGeom prst="rect">
            <a:avLst/>
          </a:prstGeom>
          <a:noFill/>
        </p:spPr>
        <p:txBody>
          <a:bodyPr vert="horz" rtlCol="0">
            <a:spAutoFit/>
          </a:bodyPr>
          <a:lstStyle/>
          <a:p>
            <a:r>
              <a:rPr lang="en-US" sz="11100" smtClean="0">
                <a:solidFill>
                  <a:srgbClr val="000000"/>
                </a:solidFill>
                <a:latin typeface="Arial - 148"/>
              </a:rPr>
              <a:t>Answers</a:t>
            </a:r>
            <a:endParaRPr lang="en-US" sz="11100">
              <a:solidFill>
                <a:srgbClr val="000000"/>
              </a:solidFill>
              <a:latin typeface="Arial - 148"/>
            </a:endParaRPr>
          </a:p>
        </p:txBody>
      </p:sp>
    </p:spTree>
    <p:extLst>
      <p:ext uri="{BB962C8B-B14F-4D97-AF65-F5344CB8AC3E}">
        <p14:creationId xmlns:p14="http://schemas.microsoft.com/office/powerpoint/2010/main" val="346249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286000" y="317500"/>
            <a:ext cx="7734300" cy="3970318"/>
          </a:xfrm>
          <a:prstGeom prst="rect">
            <a:avLst/>
          </a:prstGeom>
          <a:noFill/>
        </p:spPr>
        <p:txBody>
          <a:bodyPr vert="horz" rtlCol="0">
            <a:spAutoFit/>
          </a:bodyPr>
          <a:lstStyle/>
          <a:p>
            <a:r>
              <a:rPr lang="en-US" smtClean="0">
                <a:solidFill>
                  <a:srgbClr val="009300"/>
                </a:solidFill>
                <a:latin typeface="Arial - 24"/>
              </a:rPr>
              <a:t>One advantage</a:t>
            </a:r>
            <a:r>
              <a:rPr lang="en-GB" smtClean="0">
                <a:solidFill>
                  <a:srgbClr val="000000"/>
                </a:solidFill>
                <a:latin typeface="Arial - 24"/>
              </a:rPr>
              <a:t> is the marketing company are likely to have more experience of designing promotional materials and strategy, </a:t>
            </a:r>
            <a:r>
              <a:rPr lang="en-GB" b="1" smtClean="0">
                <a:solidFill>
                  <a:srgbClr val="0000FF"/>
                </a:solidFill>
                <a:latin typeface="Arial - 24"/>
              </a:rPr>
              <a:t>resulting</a:t>
            </a:r>
            <a:r>
              <a:rPr lang="en-GB" smtClean="0">
                <a:solidFill>
                  <a:srgbClr val="000000"/>
                </a:solidFill>
                <a:latin typeface="Arial - 24"/>
              </a:rPr>
              <a:t> in a reliable, professional service. </a:t>
            </a:r>
          </a:p>
          <a:p>
            <a:endParaRPr lang="en-US" smtClean="0">
              <a:solidFill>
                <a:srgbClr val="000000"/>
              </a:solidFill>
              <a:latin typeface="Arial - 24"/>
            </a:endParaRPr>
          </a:p>
          <a:p>
            <a:r>
              <a:rPr lang="en-US" smtClean="0">
                <a:solidFill>
                  <a:srgbClr val="000000"/>
                </a:solidFill>
                <a:latin typeface="Arial - 24"/>
              </a:rPr>
              <a:t>Be</a:t>
            </a:r>
            <a:r>
              <a:rPr lang="en-US" b="1" smtClean="0">
                <a:solidFill>
                  <a:srgbClr val="0000FF"/>
                </a:solidFill>
                <a:latin typeface="Arial - 24"/>
              </a:rPr>
              <a:t>cause</a:t>
            </a:r>
            <a:r>
              <a:rPr lang="en-US" smtClean="0">
                <a:solidFill>
                  <a:srgbClr val="0000FF"/>
                </a:solidFill>
                <a:latin typeface="Arial - 24"/>
              </a:rPr>
              <a:t> </a:t>
            </a:r>
            <a:r>
              <a:rPr lang="en-GB" smtClean="0">
                <a:solidFill>
                  <a:srgbClr val="000000"/>
                </a:solidFill>
                <a:latin typeface="Arial - 24"/>
              </a:rPr>
              <a:t>the marketing company are local, </a:t>
            </a:r>
            <a:r>
              <a:rPr lang="en-GB" smtClean="0">
                <a:solidFill>
                  <a:srgbClr val="009300"/>
                </a:solidFill>
                <a:latin typeface="Arial - 24"/>
              </a:rPr>
              <a:t>the advantage</a:t>
            </a:r>
            <a:r>
              <a:rPr lang="en-GB" smtClean="0">
                <a:solidFill>
                  <a:srgbClr val="000000"/>
                </a:solidFill>
                <a:latin typeface="Arial - 24"/>
              </a:rPr>
              <a:t> is the established connections with the local music scene, including: access to local suppliers, e.g. graphic designers, printers, leafleting. This will </a:t>
            </a:r>
            <a:r>
              <a:rPr lang="en-GB" b="1" smtClean="0">
                <a:solidFill>
                  <a:srgbClr val="0000FF"/>
                </a:solidFill>
                <a:latin typeface="Arial - 24"/>
              </a:rPr>
              <a:t>result in</a:t>
            </a:r>
            <a:r>
              <a:rPr lang="en-GB" smtClean="0">
                <a:solidFill>
                  <a:srgbClr val="000000"/>
                </a:solidFill>
                <a:latin typeface="Arial - 24"/>
              </a:rPr>
              <a:t> the bid being more relevant to the local area.</a:t>
            </a:r>
          </a:p>
          <a:p>
            <a:endParaRPr lang="en-US" smtClean="0">
              <a:solidFill>
                <a:srgbClr val="000000"/>
              </a:solidFill>
              <a:latin typeface="Arial - 24"/>
            </a:endParaRPr>
          </a:p>
          <a:p>
            <a:r>
              <a:rPr lang="en-US" smtClean="0">
                <a:solidFill>
                  <a:srgbClr val="000000"/>
                </a:solidFill>
                <a:latin typeface="Arial - 24"/>
              </a:rPr>
              <a:t>An</a:t>
            </a:r>
            <a:r>
              <a:rPr lang="en-US" smtClean="0">
                <a:solidFill>
                  <a:srgbClr val="009300"/>
                </a:solidFill>
                <a:latin typeface="Arial - 24"/>
              </a:rPr>
              <a:t>other advantage</a:t>
            </a:r>
            <a:r>
              <a:rPr lang="en-GB" smtClean="0">
                <a:solidFill>
                  <a:srgbClr val="000000"/>
                </a:solidFill>
                <a:latin typeface="Arial - 24"/>
              </a:rPr>
              <a:t> is the marketing company are likely to have knowledge of interrelation between local networks, including musicians, promoters, marketing, venues, studios and broadcasters, </a:t>
            </a:r>
            <a:r>
              <a:rPr lang="en-GB" b="1" smtClean="0">
                <a:solidFill>
                  <a:srgbClr val="0000FF"/>
                </a:solidFill>
                <a:latin typeface="Arial - 24"/>
              </a:rPr>
              <a:t>which</a:t>
            </a:r>
            <a:r>
              <a:rPr lang="en-GB" smtClean="0">
                <a:solidFill>
                  <a:srgbClr val="000000"/>
                </a:solidFill>
                <a:latin typeface="Arial - 24"/>
              </a:rPr>
              <a:t> could result in better communication between the promoter and the networks. </a:t>
            </a:r>
          </a:p>
          <a:p>
            <a:endParaRPr lang="en-US">
              <a:solidFill>
                <a:srgbClr val="000000"/>
              </a:solidFill>
              <a:latin typeface="Arial - 24"/>
            </a:endParaRPr>
          </a:p>
        </p:txBody>
      </p:sp>
      <p:grpSp>
        <p:nvGrpSpPr>
          <p:cNvPr id="5" name="Group 4"/>
          <p:cNvGrpSpPr/>
          <p:nvPr/>
        </p:nvGrpSpPr>
        <p:grpSpPr>
          <a:xfrm>
            <a:off x="1536700" y="1112520"/>
            <a:ext cx="656591" cy="530245"/>
            <a:chOff x="1536700" y="1112520"/>
            <a:chExt cx="656591" cy="530245"/>
          </a:xfrm>
        </p:grpSpPr>
        <p:sp>
          <p:nvSpPr>
            <p:cNvPr id="3" name="TextBox 2"/>
            <p:cNvSpPr txBox="1"/>
            <p:nvPr/>
          </p:nvSpPr>
          <p:spPr>
            <a:xfrm>
              <a:off x="1536700" y="1181100"/>
              <a:ext cx="621314" cy="461665"/>
            </a:xfrm>
            <a:prstGeom prst="rect">
              <a:avLst/>
            </a:prstGeom>
            <a:noFill/>
          </p:spPr>
          <p:txBody>
            <a:bodyPr vert="horz" rtlCol="0">
              <a:spAutoFit/>
            </a:bodyPr>
            <a:lstStyle/>
            <a:p>
              <a:r>
                <a:rPr lang="en-US" sz="1200" b="1" smtClean="0">
                  <a:solidFill>
                    <a:srgbClr val="0000FF"/>
                  </a:solidFill>
                  <a:latin typeface="Candy Round BTN - 16"/>
                </a:rPr>
                <a:t>Explain</a:t>
              </a:r>
              <a:endParaRPr lang="en-US" sz="1200" b="1">
                <a:solidFill>
                  <a:srgbClr val="0000FF"/>
                </a:solidFill>
                <a:latin typeface="Candy Round BTN - 16"/>
              </a:endParaRPr>
            </a:p>
          </p:txBody>
        </p:sp>
        <p:sp>
          <p:nvSpPr>
            <p:cNvPr id="4" name="Freeform 3"/>
            <p:cNvSpPr/>
            <p:nvPr/>
          </p:nvSpPr>
          <p:spPr>
            <a:xfrm>
              <a:off x="1539240" y="1112520"/>
              <a:ext cx="654051" cy="407671"/>
            </a:xfrm>
            <a:custGeom>
              <a:avLst/>
              <a:gdLst/>
              <a:ahLst/>
              <a:cxnLst/>
              <a:rect l="0" t="0" r="0" b="0"/>
              <a:pathLst>
                <a:path w="654051" h="407671">
                  <a:moveTo>
                    <a:pt x="0" y="0"/>
                  </a:moveTo>
                  <a:lnTo>
                    <a:pt x="654050" y="0"/>
                  </a:lnTo>
                  <a:lnTo>
                    <a:pt x="654050" y="407670"/>
                  </a:lnTo>
                  <a:lnTo>
                    <a:pt x="0" y="407670"/>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1524000" y="3652520"/>
            <a:ext cx="656591" cy="530245"/>
            <a:chOff x="1524000" y="3652520"/>
            <a:chExt cx="656591" cy="530245"/>
          </a:xfrm>
        </p:grpSpPr>
        <p:sp>
          <p:nvSpPr>
            <p:cNvPr id="6" name="TextBox 5"/>
            <p:cNvSpPr txBox="1"/>
            <p:nvPr/>
          </p:nvSpPr>
          <p:spPr>
            <a:xfrm>
              <a:off x="1524000" y="3721100"/>
              <a:ext cx="621314" cy="461665"/>
            </a:xfrm>
            <a:prstGeom prst="rect">
              <a:avLst/>
            </a:prstGeom>
            <a:noFill/>
          </p:spPr>
          <p:txBody>
            <a:bodyPr vert="horz" rtlCol="0">
              <a:spAutoFit/>
            </a:bodyPr>
            <a:lstStyle/>
            <a:p>
              <a:r>
                <a:rPr lang="en-US" sz="1200" b="1" smtClean="0">
                  <a:solidFill>
                    <a:srgbClr val="0000FF"/>
                  </a:solidFill>
                  <a:latin typeface="Candy Round BTN - 16"/>
                </a:rPr>
                <a:t>Explain</a:t>
              </a:r>
              <a:endParaRPr lang="en-US" sz="1200" b="1">
                <a:solidFill>
                  <a:srgbClr val="0000FF"/>
                </a:solidFill>
                <a:latin typeface="Candy Round BTN - 16"/>
              </a:endParaRPr>
            </a:p>
          </p:txBody>
        </p:sp>
        <p:sp>
          <p:nvSpPr>
            <p:cNvPr id="7" name="Freeform 6"/>
            <p:cNvSpPr/>
            <p:nvPr/>
          </p:nvSpPr>
          <p:spPr>
            <a:xfrm>
              <a:off x="1526540" y="3652520"/>
              <a:ext cx="654051" cy="407671"/>
            </a:xfrm>
            <a:custGeom>
              <a:avLst/>
              <a:gdLst/>
              <a:ahLst/>
              <a:cxnLst/>
              <a:rect l="0" t="0" r="0" b="0"/>
              <a:pathLst>
                <a:path w="654051" h="407671">
                  <a:moveTo>
                    <a:pt x="0" y="0"/>
                  </a:moveTo>
                  <a:lnTo>
                    <a:pt x="654050" y="0"/>
                  </a:lnTo>
                  <a:lnTo>
                    <a:pt x="654050" y="407670"/>
                  </a:lnTo>
                  <a:lnTo>
                    <a:pt x="0" y="407670"/>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1549400" y="6281420"/>
            <a:ext cx="656591" cy="530245"/>
            <a:chOff x="1549400" y="6281420"/>
            <a:chExt cx="656591" cy="530245"/>
          </a:xfrm>
        </p:grpSpPr>
        <p:sp>
          <p:nvSpPr>
            <p:cNvPr id="9" name="TextBox 8"/>
            <p:cNvSpPr txBox="1"/>
            <p:nvPr/>
          </p:nvSpPr>
          <p:spPr>
            <a:xfrm>
              <a:off x="1549400" y="6350000"/>
              <a:ext cx="621314" cy="461665"/>
            </a:xfrm>
            <a:prstGeom prst="rect">
              <a:avLst/>
            </a:prstGeom>
            <a:noFill/>
          </p:spPr>
          <p:txBody>
            <a:bodyPr vert="horz" rtlCol="0">
              <a:spAutoFit/>
            </a:bodyPr>
            <a:lstStyle/>
            <a:p>
              <a:r>
                <a:rPr lang="en-US" sz="1200" b="1" smtClean="0">
                  <a:solidFill>
                    <a:srgbClr val="0000FF"/>
                  </a:solidFill>
                  <a:latin typeface="Candy Round BTN - 16"/>
                </a:rPr>
                <a:t>Explain</a:t>
              </a:r>
              <a:endParaRPr lang="en-US" sz="1200" b="1">
                <a:solidFill>
                  <a:srgbClr val="0000FF"/>
                </a:solidFill>
                <a:latin typeface="Candy Round BTN - 16"/>
              </a:endParaRPr>
            </a:p>
          </p:txBody>
        </p:sp>
        <p:sp>
          <p:nvSpPr>
            <p:cNvPr id="10" name="Freeform 9"/>
            <p:cNvSpPr/>
            <p:nvPr/>
          </p:nvSpPr>
          <p:spPr>
            <a:xfrm>
              <a:off x="1551940" y="6281420"/>
              <a:ext cx="654051" cy="407671"/>
            </a:xfrm>
            <a:custGeom>
              <a:avLst/>
              <a:gdLst/>
              <a:ahLst/>
              <a:cxnLst/>
              <a:rect l="0" t="0" r="0" b="0"/>
              <a:pathLst>
                <a:path w="654051" h="407671">
                  <a:moveTo>
                    <a:pt x="0" y="0"/>
                  </a:moveTo>
                  <a:lnTo>
                    <a:pt x="654050" y="0"/>
                  </a:lnTo>
                  <a:lnTo>
                    <a:pt x="654050" y="407670"/>
                  </a:lnTo>
                  <a:lnTo>
                    <a:pt x="0" y="407670"/>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501140" y="208280"/>
            <a:ext cx="804418" cy="494792"/>
            <a:chOff x="1501140" y="208280"/>
            <a:chExt cx="804418" cy="494792"/>
          </a:xfrm>
        </p:grpSpPr>
        <p:pic>
          <p:nvPicPr>
            <p:cNvPr id="12" name="Picture 1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512189" y="209423"/>
              <a:ext cx="793369" cy="493649"/>
            </a:xfrm>
            <a:prstGeom prst="rect">
              <a:avLst/>
            </a:prstGeom>
            <a:solidFill>
              <a:scrgbClr r="0" g="0" b="0">
                <a:alpha val="0"/>
              </a:scrgbClr>
            </a:solidFill>
          </p:spPr>
        </p:pic>
        <p:sp>
          <p:nvSpPr>
            <p:cNvPr id="13" name="Freeform 12"/>
            <p:cNvSpPr/>
            <p:nvPr/>
          </p:nvSpPr>
          <p:spPr>
            <a:xfrm>
              <a:off x="1501140" y="208280"/>
              <a:ext cx="793751" cy="473711"/>
            </a:xfrm>
            <a:custGeom>
              <a:avLst/>
              <a:gdLst/>
              <a:ahLst/>
              <a:cxnLst/>
              <a:rect l="0" t="0" r="0" b="0"/>
              <a:pathLst>
                <a:path w="793751" h="473711">
                  <a:moveTo>
                    <a:pt x="0" y="0"/>
                  </a:moveTo>
                  <a:lnTo>
                    <a:pt x="793750" y="0"/>
                  </a:lnTo>
                  <a:lnTo>
                    <a:pt x="793750" y="473710"/>
                  </a:lnTo>
                  <a:lnTo>
                    <a:pt x="0" y="473710"/>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88440" y="2570480"/>
            <a:ext cx="804418" cy="494792"/>
            <a:chOff x="1488440" y="2570480"/>
            <a:chExt cx="804418" cy="494792"/>
          </a:xfrm>
        </p:grpSpPr>
        <p:pic>
          <p:nvPicPr>
            <p:cNvPr id="15" name="Picture 1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499489" y="2571623"/>
              <a:ext cx="793369" cy="493649"/>
            </a:xfrm>
            <a:prstGeom prst="rect">
              <a:avLst/>
            </a:prstGeom>
            <a:solidFill>
              <a:scrgbClr r="0" g="0" b="0">
                <a:alpha val="0"/>
              </a:scrgbClr>
            </a:solidFill>
          </p:spPr>
        </p:pic>
        <p:sp>
          <p:nvSpPr>
            <p:cNvPr id="16" name="Freeform 15"/>
            <p:cNvSpPr/>
            <p:nvPr/>
          </p:nvSpPr>
          <p:spPr>
            <a:xfrm>
              <a:off x="1488440" y="2570480"/>
              <a:ext cx="793751" cy="473711"/>
            </a:xfrm>
            <a:custGeom>
              <a:avLst/>
              <a:gdLst/>
              <a:ahLst/>
              <a:cxnLst/>
              <a:rect l="0" t="0" r="0" b="0"/>
              <a:pathLst>
                <a:path w="793751" h="473711">
                  <a:moveTo>
                    <a:pt x="0" y="0"/>
                  </a:moveTo>
                  <a:lnTo>
                    <a:pt x="793750" y="0"/>
                  </a:lnTo>
                  <a:lnTo>
                    <a:pt x="793750" y="473710"/>
                  </a:lnTo>
                  <a:lnTo>
                    <a:pt x="0" y="473710"/>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1463040" y="5059680"/>
            <a:ext cx="804418" cy="494792"/>
            <a:chOff x="1463040" y="5059680"/>
            <a:chExt cx="804418" cy="494792"/>
          </a:xfrm>
        </p:grpSpPr>
        <p:pic>
          <p:nvPicPr>
            <p:cNvPr id="18" name="Picture 1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474089" y="5060823"/>
              <a:ext cx="793369" cy="493649"/>
            </a:xfrm>
            <a:prstGeom prst="rect">
              <a:avLst/>
            </a:prstGeom>
            <a:solidFill>
              <a:scrgbClr r="0" g="0" b="0">
                <a:alpha val="0"/>
              </a:scrgbClr>
            </a:solidFill>
          </p:spPr>
        </p:pic>
        <p:sp>
          <p:nvSpPr>
            <p:cNvPr id="19" name="Freeform 18"/>
            <p:cNvSpPr/>
            <p:nvPr/>
          </p:nvSpPr>
          <p:spPr>
            <a:xfrm>
              <a:off x="1463040" y="5059680"/>
              <a:ext cx="793751" cy="473711"/>
            </a:xfrm>
            <a:custGeom>
              <a:avLst/>
              <a:gdLst/>
              <a:ahLst/>
              <a:cxnLst/>
              <a:rect l="0" t="0" r="0" b="0"/>
              <a:pathLst>
                <a:path w="793751" h="473711">
                  <a:moveTo>
                    <a:pt x="0" y="0"/>
                  </a:moveTo>
                  <a:lnTo>
                    <a:pt x="793750" y="0"/>
                  </a:lnTo>
                  <a:lnTo>
                    <a:pt x="793750" y="473710"/>
                  </a:lnTo>
                  <a:lnTo>
                    <a:pt x="0" y="473710"/>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850646" y="101981"/>
            <a:ext cx="628777" cy="628777"/>
            <a:chOff x="850646" y="101981"/>
            <a:chExt cx="628777" cy="628777"/>
          </a:xfrm>
        </p:grpSpPr>
        <p:pic>
          <p:nvPicPr>
            <p:cNvPr id="21" name="Picture 20"/>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50646" y="101981"/>
              <a:ext cx="628777" cy="628777"/>
            </a:xfrm>
            <a:prstGeom prst="rect">
              <a:avLst/>
            </a:prstGeom>
            <a:solidFill>
              <a:scrgbClr r="0" g="0" b="0">
                <a:alpha val="0"/>
              </a:scrgbClr>
            </a:solidFill>
          </p:spPr>
        </p:pic>
        <p:sp>
          <p:nvSpPr>
            <p:cNvPr id="22" name="Freeform 21"/>
            <p:cNvSpPr/>
            <p:nvPr/>
          </p:nvSpPr>
          <p:spPr>
            <a:xfrm>
              <a:off x="925068" y="1875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837946" y="2451481"/>
            <a:ext cx="628777" cy="628777"/>
            <a:chOff x="837946" y="2451481"/>
            <a:chExt cx="628777" cy="628777"/>
          </a:xfrm>
        </p:grpSpPr>
        <p:pic>
          <p:nvPicPr>
            <p:cNvPr id="24" name="Picture 2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7946" y="2451481"/>
              <a:ext cx="628777" cy="628777"/>
            </a:xfrm>
            <a:prstGeom prst="rect">
              <a:avLst/>
            </a:prstGeom>
            <a:solidFill>
              <a:scrgbClr r="0" g="0" b="0">
                <a:alpha val="0"/>
              </a:scrgbClr>
            </a:solidFill>
          </p:spPr>
        </p:pic>
        <p:sp>
          <p:nvSpPr>
            <p:cNvPr id="25" name="Freeform 24"/>
            <p:cNvSpPr/>
            <p:nvPr/>
          </p:nvSpPr>
          <p:spPr>
            <a:xfrm>
              <a:off x="912368" y="25370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812546" y="4978781"/>
            <a:ext cx="628777" cy="628777"/>
            <a:chOff x="812546" y="4978781"/>
            <a:chExt cx="628777" cy="628777"/>
          </a:xfrm>
        </p:grpSpPr>
        <p:pic>
          <p:nvPicPr>
            <p:cNvPr id="27" name="Picture 26"/>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12546" y="4978781"/>
              <a:ext cx="628777" cy="628777"/>
            </a:xfrm>
            <a:prstGeom prst="rect">
              <a:avLst/>
            </a:prstGeom>
            <a:solidFill>
              <a:scrgbClr r="0" g="0" b="0">
                <a:alpha val="0"/>
              </a:scrgbClr>
            </a:solidFill>
          </p:spPr>
        </p:pic>
        <p:sp>
          <p:nvSpPr>
            <p:cNvPr id="28" name="Freeform 27"/>
            <p:cNvSpPr/>
            <p:nvPr/>
          </p:nvSpPr>
          <p:spPr>
            <a:xfrm>
              <a:off x="886968" y="50643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5343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1800860" y="1082040"/>
            <a:ext cx="1471931" cy="438151"/>
          </a:xfrm>
          <a:custGeom>
            <a:avLst/>
            <a:gdLst/>
            <a:ahLst/>
            <a:cxnLst/>
            <a:rect l="0" t="0" r="0" b="0"/>
            <a:pathLst>
              <a:path w="1471931" h="438151">
                <a:moveTo>
                  <a:pt x="0" y="0"/>
                </a:moveTo>
                <a:lnTo>
                  <a:pt x="1471930" y="0"/>
                </a:lnTo>
                <a:lnTo>
                  <a:pt x="1471930" y="438150"/>
                </a:lnTo>
                <a:lnTo>
                  <a:pt x="0" y="438150"/>
                </a:lnTo>
                <a:close/>
              </a:path>
            </a:pathLst>
          </a:custGeom>
          <a:solidFill>
            <a:srgbClr val="98FB98">
              <a:alpha val="40000"/>
            </a:srgbClr>
          </a:solidFill>
          <a:ln w="38100" cap="flat" cmpd="sng" algn="ctr">
            <a:solidFill>
              <a:srgbClr val="98FB98">
                <a:alpha val="40000"/>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1920240" y="4757420"/>
            <a:ext cx="1047751" cy="433071"/>
          </a:xfrm>
          <a:custGeom>
            <a:avLst/>
            <a:gdLst/>
            <a:ahLst/>
            <a:cxnLst/>
            <a:rect l="0" t="0" r="0" b="0"/>
            <a:pathLst>
              <a:path w="1047751" h="433071">
                <a:moveTo>
                  <a:pt x="0" y="0"/>
                </a:moveTo>
                <a:lnTo>
                  <a:pt x="1047750" y="0"/>
                </a:lnTo>
                <a:lnTo>
                  <a:pt x="1047750" y="433070"/>
                </a:lnTo>
                <a:lnTo>
                  <a:pt x="0" y="433070"/>
                </a:lnTo>
                <a:close/>
              </a:path>
            </a:pathLst>
          </a:custGeom>
          <a:solidFill>
            <a:srgbClr val="00FFFF">
              <a:alpha val="40000"/>
            </a:srgbClr>
          </a:solidFill>
          <a:ln w="38100" cap="flat" cmpd="sng" algn="ctr">
            <a:solidFill>
              <a:srgbClr val="00FFFF">
                <a:alpha val="40000"/>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905000" y="571500"/>
            <a:ext cx="8077200" cy="3416320"/>
          </a:xfrm>
          <a:prstGeom prst="rect">
            <a:avLst/>
          </a:prstGeom>
          <a:noFill/>
        </p:spPr>
        <p:txBody>
          <a:bodyPr vert="horz" rtlCol="0">
            <a:spAutoFit/>
          </a:bodyPr>
          <a:lstStyle/>
          <a:p>
            <a:endParaRPr lang="en-US" smtClean="0"/>
          </a:p>
          <a:p>
            <a:r>
              <a:rPr lang="en-US" smtClean="0"/>
              <a:t>H</a:t>
            </a:r>
            <a:r>
              <a:rPr lang="en-US" i="1" smtClean="0">
                <a:solidFill>
                  <a:srgbClr val="000000"/>
                </a:solidFill>
                <a:latin typeface="Arial - 24"/>
              </a:rPr>
              <a:t>owever,</a:t>
            </a:r>
            <a:r>
              <a:rPr lang="en-US" smtClean="0">
                <a:solidFill>
                  <a:srgbClr val="000000"/>
                </a:solidFill>
                <a:latin typeface="Arial - 24"/>
              </a:rPr>
              <a:t> a </a:t>
            </a:r>
            <a:r>
              <a:rPr lang="en-US" smtClean="0">
                <a:solidFill>
                  <a:srgbClr val="009300"/>
                </a:solidFill>
                <a:latin typeface="Arial - 24"/>
              </a:rPr>
              <a:t>disadvantage</a:t>
            </a:r>
            <a:r>
              <a:rPr lang="en-GB" smtClean="0">
                <a:solidFill>
                  <a:srgbClr val="000000"/>
                </a:solidFill>
                <a:latin typeface="Arial - 24"/>
              </a:rPr>
              <a:t> could be the marketing company may want too much control in strategies and decision making, </a:t>
            </a:r>
            <a:r>
              <a:rPr lang="en-GB" b="1" smtClean="0">
                <a:solidFill>
                  <a:srgbClr val="0000FF"/>
                </a:solidFill>
                <a:latin typeface="Arial - 24"/>
              </a:rPr>
              <a:t>resulting in</a:t>
            </a:r>
            <a:r>
              <a:rPr lang="en-GB" smtClean="0">
                <a:solidFill>
                  <a:srgbClr val="000000"/>
                </a:solidFill>
                <a:latin typeface="Arial - 24"/>
              </a:rPr>
              <a:t> a loss of creative control for Joe. </a:t>
            </a:r>
          </a:p>
          <a:p>
            <a:endParaRPr lang="en-US" smtClean="0">
              <a:solidFill>
                <a:srgbClr val="000000"/>
              </a:solidFill>
              <a:latin typeface="Arial - 24"/>
            </a:endParaRPr>
          </a:p>
          <a:p>
            <a:r>
              <a:rPr lang="en-GB" smtClean="0">
                <a:solidFill>
                  <a:srgbClr val="000000"/>
                </a:solidFill>
                <a:latin typeface="Arial - 24"/>
              </a:rPr>
              <a:t>Also, the marketing company may take a large cut of the promoter’s fee, </a:t>
            </a:r>
            <a:r>
              <a:rPr lang="en-GB" b="1" smtClean="0">
                <a:solidFill>
                  <a:srgbClr val="0000FF"/>
                </a:solidFill>
                <a:latin typeface="Arial - 24"/>
              </a:rPr>
              <a:t>which</a:t>
            </a:r>
            <a:r>
              <a:rPr lang="en-GB" smtClean="0">
                <a:solidFill>
                  <a:srgbClr val="000000"/>
                </a:solidFill>
                <a:latin typeface="Arial - 24"/>
              </a:rPr>
              <a:t> is a </a:t>
            </a:r>
            <a:r>
              <a:rPr lang="en-GB" smtClean="0">
                <a:solidFill>
                  <a:srgbClr val="009300"/>
                </a:solidFill>
                <a:latin typeface="Arial - 24"/>
              </a:rPr>
              <a:t>disadvantage</a:t>
            </a:r>
            <a:r>
              <a:rPr lang="en-GB" smtClean="0">
                <a:solidFill>
                  <a:srgbClr val="000000"/>
                </a:solidFill>
                <a:latin typeface="Arial - 24"/>
              </a:rPr>
              <a:t> reducing Joe’s profit.</a:t>
            </a:r>
          </a:p>
          <a:p>
            <a:r>
              <a:rPr lang="en-US" smtClean="0">
                <a:solidFill>
                  <a:srgbClr val="000000"/>
                </a:solidFill>
                <a:latin typeface="Arial - 24"/>
              </a:rPr>
              <a:t> </a:t>
            </a:r>
          </a:p>
          <a:p>
            <a:r>
              <a:rPr lang="en-US" smtClean="0">
                <a:solidFill>
                  <a:srgbClr val="000000"/>
                </a:solidFill>
                <a:latin typeface="Arial - 24"/>
              </a:rPr>
              <a:t>Finally, </a:t>
            </a:r>
            <a:r>
              <a:rPr lang="en-US" smtClean="0">
                <a:solidFill>
                  <a:srgbClr val="009300"/>
                </a:solidFill>
                <a:latin typeface="Arial - 24"/>
              </a:rPr>
              <a:t>another disadvantage</a:t>
            </a:r>
            <a:r>
              <a:rPr lang="en-GB" smtClean="0">
                <a:solidFill>
                  <a:srgbClr val="000000"/>
                </a:solidFill>
                <a:latin typeface="Arial - 24"/>
              </a:rPr>
              <a:t> is that Joe will have missed the opportunity to build his own reputation and get his name better known, </a:t>
            </a:r>
            <a:r>
              <a:rPr lang="en-GB" b="1" smtClean="0">
                <a:solidFill>
                  <a:srgbClr val="0000FF"/>
                </a:solidFill>
                <a:latin typeface="Arial - 24"/>
              </a:rPr>
              <a:t>because</a:t>
            </a:r>
            <a:r>
              <a:rPr lang="en-GB" smtClean="0">
                <a:solidFill>
                  <a:srgbClr val="000000"/>
                </a:solidFill>
                <a:latin typeface="Arial - 24"/>
              </a:rPr>
              <a:t> the marketing company will take responsibility for any success. </a:t>
            </a:r>
          </a:p>
          <a:p>
            <a:endParaRPr lang="en-US">
              <a:solidFill>
                <a:srgbClr val="000000"/>
              </a:solidFill>
              <a:latin typeface="Arial - 24"/>
            </a:endParaRPr>
          </a:p>
        </p:txBody>
      </p:sp>
      <p:pic>
        <p:nvPicPr>
          <p:cNvPr id="5" name="Picture 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4450" y="-88900"/>
            <a:ext cx="1102741" cy="1677289"/>
          </a:xfrm>
          <a:prstGeom prst="rect">
            <a:avLst/>
          </a:prstGeom>
          <a:solidFill>
            <a:scrgbClr r="0" g="0" b="0">
              <a:alpha val="0"/>
            </a:scrgbClr>
          </a:solidFill>
        </p:spPr>
      </p:pic>
      <p:sp>
        <p:nvSpPr>
          <p:cNvPr id="6" name="Freeform 5"/>
          <p:cNvSpPr/>
          <p:nvPr/>
        </p:nvSpPr>
        <p:spPr>
          <a:xfrm>
            <a:off x="33020" y="10160"/>
            <a:ext cx="1019684" cy="1583818"/>
          </a:xfrm>
          <a:custGeom>
            <a:avLst/>
            <a:gdLst/>
            <a:ahLst/>
            <a:cxnLst/>
            <a:rect l="0" t="0" r="0" b="0"/>
            <a:pathLst>
              <a:path w="1019684" h="1583818">
                <a:moveTo>
                  <a:pt x="0" y="0"/>
                </a:moveTo>
                <a:lnTo>
                  <a:pt x="1019683" y="0"/>
                </a:lnTo>
                <a:lnTo>
                  <a:pt x="1019683" y="1583817"/>
                </a:lnTo>
                <a:lnTo>
                  <a:pt x="0" y="1583817"/>
                </a:lnTo>
                <a:close/>
              </a:path>
            </a:pathLst>
          </a:custGeom>
          <a:solidFill>
            <a:schemeClr val="accent1">
              <a:alpha val="1000"/>
            </a:schemeClr>
          </a:solidFill>
          <a:ln w="38100" cap="flat" cmpd="sng" algn="ctr">
            <a:solidFill>
              <a:srgbClr val="00FF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282700" y="1874520"/>
            <a:ext cx="656591" cy="530245"/>
            <a:chOff x="1282700" y="1874520"/>
            <a:chExt cx="656591" cy="530245"/>
          </a:xfrm>
        </p:grpSpPr>
        <p:sp>
          <p:nvSpPr>
            <p:cNvPr id="7" name="TextBox 6"/>
            <p:cNvSpPr txBox="1"/>
            <p:nvPr/>
          </p:nvSpPr>
          <p:spPr>
            <a:xfrm>
              <a:off x="1282700" y="1943100"/>
              <a:ext cx="621314" cy="461665"/>
            </a:xfrm>
            <a:prstGeom prst="rect">
              <a:avLst/>
            </a:prstGeom>
            <a:noFill/>
          </p:spPr>
          <p:txBody>
            <a:bodyPr vert="horz" rtlCol="0">
              <a:spAutoFit/>
            </a:bodyPr>
            <a:lstStyle/>
            <a:p>
              <a:r>
                <a:rPr lang="en-US" sz="1200" b="1" smtClean="0">
                  <a:solidFill>
                    <a:srgbClr val="0000FF"/>
                  </a:solidFill>
                  <a:latin typeface="Candy Round BTN - 16"/>
                </a:rPr>
                <a:t>Explain</a:t>
              </a:r>
              <a:endParaRPr lang="en-US" sz="1200" b="1">
                <a:solidFill>
                  <a:srgbClr val="0000FF"/>
                </a:solidFill>
                <a:latin typeface="Candy Round BTN - 16"/>
              </a:endParaRPr>
            </a:p>
          </p:txBody>
        </p:sp>
        <p:sp>
          <p:nvSpPr>
            <p:cNvPr id="8" name="Freeform 7"/>
            <p:cNvSpPr/>
            <p:nvPr/>
          </p:nvSpPr>
          <p:spPr>
            <a:xfrm>
              <a:off x="1285240" y="1874520"/>
              <a:ext cx="654051" cy="407671"/>
            </a:xfrm>
            <a:custGeom>
              <a:avLst/>
              <a:gdLst/>
              <a:ahLst/>
              <a:cxnLst/>
              <a:rect l="0" t="0" r="0" b="0"/>
              <a:pathLst>
                <a:path w="654051" h="407671">
                  <a:moveTo>
                    <a:pt x="0" y="0"/>
                  </a:moveTo>
                  <a:lnTo>
                    <a:pt x="654050" y="0"/>
                  </a:lnTo>
                  <a:lnTo>
                    <a:pt x="654050" y="407670"/>
                  </a:lnTo>
                  <a:lnTo>
                    <a:pt x="0" y="407670"/>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736600" y="3335020"/>
            <a:ext cx="656591" cy="530245"/>
            <a:chOff x="736600" y="3335020"/>
            <a:chExt cx="656591" cy="530245"/>
          </a:xfrm>
        </p:grpSpPr>
        <p:sp>
          <p:nvSpPr>
            <p:cNvPr id="10" name="TextBox 9"/>
            <p:cNvSpPr txBox="1"/>
            <p:nvPr/>
          </p:nvSpPr>
          <p:spPr>
            <a:xfrm>
              <a:off x="736600" y="3403600"/>
              <a:ext cx="621314" cy="461665"/>
            </a:xfrm>
            <a:prstGeom prst="rect">
              <a:avLst/>
            </a:prstGeom>
            <a:noFill/>
          </p:spPr>
          <p:txBody>
            <a:bodyPr vert="horz" rtlCol="0">
              <a:spAutoFit/>
            </a:bodyPr>
            <a:lstStyle/>
            <a:p>
              <a:r>
                <a:rPr lang="en-US" sz="1200" b="1" smtClean="0">
                  <a:solidFill>
                    <a:srgbClr val="0000FF"/>
                  </a:solidFill>
                  <a:latin typeface="Candy Round BTN - 16"/>
                </a:rPr>
                <a:t>Explain</a:t>
              </a:r>
              <a:endParaRPr lang="en-US" sz="1200" b="1">
                <a:solidFill>
                  <a:srgbClr val="0000FF"/>
                </a:solidFill>
                <a:latin typeface="Candy Round BTN - 16"/>
              </a:endParaRPr>
            </a:p>
          </p:txBody>
        </p:sp>
        <p:sp>
          <p:nvSpPr>
            <p:cNvPr id="11" name="Freeform 10"/>
            <p:cNvSpPr/>
            <p:nvPr/>
          </p:nvSpPr>
          <p:spPr>
            <a:xfrm>
              <a:off x="739140" y="3335020"/>
              <a:ext cx="654051" cy="407671"/>
            </a:xfrm>
            <a:custGeom>
              <a:avLst/>
              <a:gdLst/>
              <a:ahLst/>
              <a:cxnLst/>
              <a:rect l="0" t="0" r="0" b="0"/>
              <a:pathLst>
                <a:path w="654051" h="407671">
                  <a:moveTo>
                    <a:pt x="0" y="0"/>
                  </a:moveTo>
                  <a:lnTo>
                    <a:pt x="654050" y="0"/>
                  </a:lnTo>
                  <a:lnTo>
                    <a:pt x="654050" y="407670"/>
                  </a:lnTo>
                  <a:lnTo>
                    <a:pt x="0" y="407670"/>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1308100" y="5595620"/>
            <a:ext cx="656591" cy="530245"/>
            <a:chOff x="1308100" y="5595620"/>
            <a:chExt cx="656591" cy="530245"/>
          </a:xfrm>
        </p:grpSpPr>
        <p:sp>
          <p:nvSpPr>
            <p:cNvPr id="13" name="TextBox 12"/>
            <p:cNvSpPr txBox="1"/>
            <p:nvPr/>
          </p:nvSpPr>
          <p:spPr>
            <a:xfrm>
              <a:off x="1308100" y="5664200"/>
              <a:ext cx="621314" cy="461665"/>
            </a:xfrm>
            <a:prstGeom prst="rect">
              <a:avLst/>
            </a:prstGeom>
            <a:noFill/>
          </p:spPr>
          <p:txBody>
            <a:bodyPr vert="horz" rtlCol="0">
              <a:spAutoFit/>
            </a:bodyPr>
            <a:lstStyle/>
            <a:p>
              <a:r>
                <a:rPr lang="en-US" sz="1200" b="1" smtClean="0">
                  <a:solidFill>
                    <a:srgbClr val="0000FF"/>
                  </a:solidFill>
                  <a:latin typeface="Candy Round BTN - 16"/>
                </a:rPr>
                <a:t>Explain</a:t>
              </a:r>
              <a:endParaRPr lang="en-US" sz="1200" b="1">
                <a:solidFill>
                  <a:srgbClr val="0000FF"/>
                </a:solidFill>
                <a:latin typeface="Candy Round BTN - 16"/>
              </a:endParaRPr>
            </a:p>
          </p:txBody>
        </p:sp>
        <p:sp>
          <p:nvSpPr>
            <p:cNvPr id="14" name="Freeform 13"/>
            <p:cNvSpPr/>
            <p:nvPr/>
          </p:nvSpPr>
          <p:spPr>
            <a:xfrm>
              <a:off x="1310640" y="5595620"/>
              <a:ext cx="654051" cy="407671"/>
            </a:xfrm>
            <a:custGeom>
              <a:avLst/>
              <a:gdLst/>
              <a:ahLst/>
              <a:cxnLst/>
              <a:rect l="0" t="0" r="0" b="0"/>
              <a:pathLst>
                <a:path w="654051" h="407671">
                  <a:moveTo>
                    <a:pt x="0" y="0"/>
                  </a:moveTo>
                  <a:lnTo>
                    <a:pt x="654050" y="0"/>
                  </a:lnTo>
                  <a:lnTo>
                    <a:pt x="654050" y="407670"/>
                  </a:lnTo>
                  <a:lnTo>
                    <a:pt x="0" y="407670"/>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Picture 15"/>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5880100"/>
            <a:ext cx="1247648" cy="1843532"/>
          </a:xfrm>
          <a:prstGeom prst="rect">
            <a:avLst/>
          </a:prstGeom>
          <a:solidFill>
            <a:scrgbClr r="0" g="0" b="0">
              <a:alpha val="0"/>
            </a:scrgbClr>
          </a:solidFill>
        </p:spPr>
      </p:pic>
      <p:sp>
        <p:nvSpPr>
          <p:cNvPr id="17" name="Freeform 16"/>
          <p:cNvSpPr/>
          <p:nvPr/>
        </p:nvSpPr>
        <p:spPr>
          <a:xfrm>
            <a:off x="35560" y="5938520"/>
            <a:ext cx="1154431" cy="1779271"/>
          </a:xfrm>
          <a:custGeom>
            <a:avLst/>
            <a:gdLst/>
            <a:ahLst/>
            <a:cxnLst/>
            <a:rect l="0" t="0" r="0" b="0"/>
            <a:pathLst>
              <a:path w="1154431" h="1779271">
                <a:moveTo>
                  <a:pt x="0" y="0"/>
                </a:moveTo>
                <a:lnTo>
                  <a:pt x="1154430" y="0"/>
                </a:lnTo>
                <a:lnTo>
                  <a:pt x="1154430" y="1779270"/>
                </a:lnTo>
                <a:lnTo>
                  <a:pt x="0" y="1779270"/>
                </a:lnTo>
                <a:close/>
              </a:path>
            </a:pathLst>
          </a:custGeom>
          <a:solidFill>
            <a:schemeClr val="accent1">
              <a:alpha val="1000"/>
            </a:schemeClr>
          </a:solidFill>
          <a:ln w="38100" cap="flat" cmpd="sng" algn="ctr">
            <a:solidFill>
              <a:srgbClr val="00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675640" y="5194300"/>
            <a:ext cx="1280160" cy="718820"/>
          </a:xfrm>
          <a:prstGeom prst="line">
            <a:avLst/>
          </a:prstGeom>
          <a:ln w="38100" cap="flat" cmpd="sng" algn="ctr">
            <a:solidFill>
              <a:srgbClr val="00FF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1066800" y="800100"/>
            <a:ext cx="736600" cy="304800"/>
          </a:xfrm>
          <a:prstGeom prst="line">
            <a:avLst/>
          </a:prstGeom>
          <a:ln w="38100" cap="flat" cmpd="sng" algn="ctr">
            <a:solidFill>
              <a:srgbClr val="00FF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257681" y="1171321"/>
            <a:ext cx="617855" cy="380111"/>
            <a:chOff x="1257681" y="1171321"/>
            <a:chExt cx="617855" cy="380111"/>
          </a:xfrm>
        </p:grpSpPr>
        <p:pic>
          <p:nvPicPr>
            <p:cNvPr id="20" name="Picture 19"/>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266063" y="1172210"/>
              <a:ext cx="609473" cy="379222"/>
            </a:xfrm>
            <a:prstGeom prst="rect">
              <a:avLst/>
            </a:prstGeom>
            <a:solidFill>
              <a:scrgbClr r="0" g="0" b="0">
                <a:alpha val="0"/>
              </a:scrgbClr>
            </a:solidFill>
          </p:spPr>
        </p:pic>
        <p:sp>
          <p:nvSpPr>
            <p:cNvPr id="21" name="Freeform 20"/>
            <p:cNvSpPr/>
            <p:nvPr/>
          </p:nvSpPr>
          <p:spPr>
            <a:xfrm>
              <a:off x="1257681" y="1171321"/>
              <a:ext cx="609728" cy="363856"/>
            </a:xfrm>
            <a:custGeom>
              <a:avLst/>
              <a:gdLst/>
              <a:ahLst/>
              <a:cxnLst/>
              <a:rect l="0" t="0" r="0" b="0"/>
              <a:pathLst>
                <a:path w="609728" h="363856">
                  <a:moveTo>
                    <a:pt x="0" y="0"/>
                  </a:moveTo>
                  <a:lnTo>
                    <a:pt x="609727" y="0"/>
                  </a:lnTo>
                  <a:lnTo>
                    <a:pt x="609727" y="363855"/>
                  </a:lnTo>
                  <a:lnTo>
                    <a:pt x="0" y="363855"/>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459103" y="3404743"/>
            <a:ext cx="472821" cy="290830"/>
            <a:chOff x="1459103" y="3404743"/>
            <a:chExt cx="472821" cy="290830"/>
          </a:xfrm>
        </p:grpSpPr>
        <p:pic>
          <p:nvPicPr>
            <p:cNvPr id="23" name="Picture 22"/>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1465580" y="3405378"/>
              <a:ext cx="466344" cy="290195"/>
            </a:xfrm>
            <a:prstGeom prst="rect">
              <a:avLst/>
            </a:prstGeom>
            <a:solidFill>
              <a:scrgbClr r="0" g="0" b="0">
                <a:alpha val="0"/>
              </a:scrgbClr>
            </a:solidFill>
          </p:spPr>
        </p:pic>
        <p:sp>
          <p:nvSpPr>
            <p:cNvPr id="24" name="Freeform 23"/>
            <p:cNvSpPr/>
            <p:nvPr/>
          </p:nvSpPr>
          <p:spPr>
            <a:xfrm>
              <a:off x="1459103" y="3404743"/>
              <a:ext cx="466599" cy="278512"/>
            </a:xfrm>
            <a:custGeom>
              <a:avLst/>
              <a:gdLst/>
              <a:ahLst/>
              <a:cxnLst/>
              <a:rect l="0" t="0" r="0" b="0"/>
              <a:pathLst>
                <a:path w="466599" h="278512">
                  <a:moveTo>
                    <a:pt x="0" y="0"/>
                  </a:moveTo>
                  <a:lnTo>
                    <a:pt x="466598" y="0"/>
                  </a:lnTo>
                  <a:lnTo>
                    <a:pt x="466598" y="278511"/>
                  </a:lnTo>
                  <a:lnTo>
                    <a:pt x="0" y="278511"/>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1168400" y="7112000"/>
            <a:ext cx="8704580" cy="323165"/>
          </a:xfrm>
          <a:prstGeom prst="rect">
            <a:avLst/>
          </a:prstGeom>
          <a:noFill/>
        </p:spPr>
        <p:txBody>
          <a:bodyPr vert="horz" rtlCol="0">
            <a:spAutoFit/>
          </a:bodyPr>
          <a:lstStyle/>
          <a:p>
            <a:r>
              <a:rPr lang="en-GB" sz="1500" i="1" smtClean="0">
                <a:solidFill>
                  <a:srgbClr val="000000"/>
                </a:solidFill>
                <a:latin typeface="Arial - 20"/>
              </a:rPr>
              <a:t>Signal the ending of your response using a time discourse marker</a:t>
            </a:r>
            <a:endParaRPr lang="en-US" sz="1500" i="1">
              <a:solidFill>
                <a:srgbClr val="000000"/>
              </a:solidFill>
              <a:latin typeface="Arial - 20"/>
            </a:endParaRPr>
          </a:p>
        </p:txBody>
      </p:sp>
      <p:sp>
        <p:nvSpPr>
          <p:cNvPr id="27" name="TextBox 26"/>
          <p:cNvSpPr txBox="1"/>
          <p:nvPr/>
        </p:nvSpPr>
        <p:spPr>
          <a:xfrm>
            <a:off x="1054100" y="63500"/>
            <a:ext cx="8704580" cy="323165"/>
          </a:xfrm>
          <a:prstGeom prst="rect">
            <a:avLst/>
          </a:prstGeom>
          <a:noFill/>
        </p:spPr>
        <p:txBody>
          <a:bodyPr vert="horz" rtlCol="0">
            <a:spAutoFit/>
          </a:bodyPr>
          <a:lstStyle/>
          <a:p>
            <a:r>
              <a:rPr lang="en-GB" sz="1500" i="1" smtClean="0">
                <a:solidFill>
                  <a:srgbClr val="000000"/>
                </a:solidFill>
                <a:latin typeface="Arial - 20"/>
              </a:rPr>
              <a:t>Signal the start of the disadvantages to show your </a:t>
            </a:r>
            <a:r>
              <a:rPr lang="en-GB" sz="1500" i="1" u="sng" smtClean="0">
                <a:solidFill>
                  <a:srgbClr val="000000"/>
                </a:solidFill>
                <a:latin typeface="Arial - 20"/>
              </a:rPr>
              <a:t>balanced</a:t>
            </a:r>
            <a:r>
              <a:rPr lang="en-GB" sz="1500" i="1" smtClean="0">
                <a:solidFill>
                  <a:srgbClr val="000000"/>
                </a:solidFill>
                <a:latin typeface="Arial - 20"/>
              </a:rPr>
              <a:t> response.</a:t>
            </a:r>
            <a:endParaRPr lang="en-US" sz="1500" i="1">
              <a:solidFill>
                <a:srgbClr val="000000"/>
              </a:solidFill>
              <a:latin typeface="Arial - 20"/>
            </a:endParaRPr>
          </a:p>
        </p:txBody>
      </p:sp>
      <p:grpSp>
        <p:nvGrpSpPr>
          <p:cNvPr id="30" name="Group 29"/>
          <p:cNvGrpSpPr/>
          <p:nvPr/>
        </p:nvGrpSpPr>
        <p:grpSpPr>
          <a:xfrm>
            <a:off x="1026795" y="1103630"/>
            <a:ext cx="460502" cy="460502"/>
            <a:chOff x="1026795" y="1103630"/>
            <a:chExt cx="460502" cy="460502"/>
          </a:xfrm>
        </p:grpSpPr>
        <p:pic>
          <p:nvPicPr>
            <p:cNvPr id="28" name="Picture 27"/>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1026795" y="1103630"/>
              <a:ext cx="460502" cy="460502"/>
            </a:xfrm>
            <a:prstGeom prst="rect">
              <a:avLst/>
            </a:prstGeom>
            <a:solidFill>
              <a:scrgbClr r="0" g="0" b="0">
                <a:alpha val="0"/>
              </a:scrgbClr>
            </a:solidFill>
          </p:spPr>
        </p:pic>
        <p:sp>
          <p:nvSpPr>
            <p:cNvPr id="29" name="Freeform 28"/>
            <p:cNvSpPr/>
            <p:nvPr/>
          </p:nvSpPr>
          <p:spPr>
            <a:xfrm>
              <a:off x="1081278" y="1166241"/>
              <a:ext cx="346838" cy="346965"/>
            </a:xfrm>
            <a:custGeom>
              <a:avLst/>
              <a:gdLst/>
              <a:ahLst/>
              <a:cxnLst/>
              <a:rect l="0" t="0" r="0" b="0"/>
              <a:pathLst>
                <a:path w="346838" h="346965">
                  <a:moveTo>
                    <a:pt x="0" y="0"/>
                  </a:moveTo>
                  <a:lnTo>
                    <a:pt x="346837" y="0"/>
                  </a:lnTo>
                  <a:lnTo>
                    <a:pt x="346837" y="346964"/>
                  </a:lnTo>
                  <a:lnTo>
                    <a:pt x="0" y="346964"/>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1483995" y="2856230"/>
            <a:ext cx="460502" cy="460502"/>
            <a:chOff x="1483995" y="2856230"/>
            <a:chExt cx="460502" cy="460502"/>
          </a:xfrm>
        </p:grpSpPr>
        <p:pic>
          <p:nvPicPr>
            <p:cNvPr id="31" name="Picture 30"/>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1483995" y="2856230"/>
              <a:ext cx="460502" cy="460502"/>
            </a:xfrm>
            <a:prstGeom prst="rect">
              <a:avLst/>
            </a:prstGeom>
            <a:solidFill>
              <a:scrgbClr r="0" g="0" b="0">
                <a:alpha val="0"/>
              </a:scrgbClr>
            </a:solidFill>
          </p:spPr>
        </p:pic>
        <p:sp>
          <p:nvSpPr>
            <p:cNvPr id="32" name="Freeform 31"/>
            <p:cNvSpPr/>
            <p:nvPr/>
          </p:nvSpPr>
          <p:spPr>
            <a:xfrm>
              <a:off x="1538478" y="2918841"/>
              <a:ext cx="346838" cy="346965"/>
            </a:xfrm>
            <a:custGeom>
              <a:avLst/>
              <a:gdLst/>
              <a:ahLst/>
              <a:cxnLst/>
              <a:rect l="0" t="0" r="0" b="0"/>
              <a:pathLst>
                <a:path w="346838" h="346965">
                  <a:moveTo>
                    <a:pt x="0" y="0"/>
                  </a:moveTo>
                  <a:lnTo>
                    <a:pt x="346837" y="0"/>
                  </a:lnTo>
                  <a:lnTo>
                    <a:pt x="346837" y="346964"/>
                  </a:lnTo>
                  <a:lnTo>
                    <a:pt x="0" y="346964"/>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899795" y="4748530"/>
            <a:ext cx="460502" cy="460502"/>
            <a:chOff x="899795" y="4748530"/>
            <a:chExt cx="460502" cy="460502"/>
          </a:xfrm>
        </p:grpSpPr>
        <p:pic>
          <p:nvPicPr>
            <p:cNvPr id="34" name="Picture 33"/>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99795" y="4748530"/>
              <a:ext cx="460502" cy="460502"/>
            </a:xfrm>
            <a:prstGeom prst="rect">
              <a:avLst/>
            </a:prstGeom>
            <a:solidFill>
              <a:scrgbClr r="0" g="0" b="0">
                <a:alpha val="0"/>
              </a:scrgbClr>
            </a:solidFill>
          </p:spPr>
        </p:pic>
        <p:sp>
          <p:nvSpPr>
            <p:cNvPr id="35" name="Freeform 34"/>
            <p:cNvSpPr/>
            <p:nvPr/>
          </p:nvSpPr>
          <p:spPr>
            <a:xfrm>
              <a:off x="954278" y="4811141"/>
              <a:ext cx="346838" cy="346965"/>
            </a:xfrm>
            <a:custGeom>
              <a:avLst/>
              <a:gdLst/>
              <a:ahLst/>
              <a:cxnLst/>
              <a:rect l="0" t="0" r="0" b="0"/>
              <a:pathLst>
                <a:path w="346838" h="346965">
                  <a:moveTo>
                    <a:pt x="0" y="0"/>
                  </a:moveTo>
                  <a:lnTo>
                    <a:pt x="346837" y="0"/>
                  </a:lnTo>
                  <a:lnTo>
                    <a:pt x="346837" y="346964"/>
                  </a:lnTo>
                  <a:lnTo>
                    <a:pt x="0" y="346964"/>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a:off x="1382903" y="4839843"/>
            <a:ext cx="472821" cy="290830"/>
            <a:chOff x="1382903" y="4839843"/>
            <a:chExt cx="472821" cy="290830"/>
          </a:xfrm>
        </p:grpSpPr>
        <p:pic>
          <p:nvPicPr>
            <p:cNvPr id="37" name="Picture 36"/>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1389380" y="4840478"/>
              <a:ext cx="466344" cy="290195"/>
            </a:xfrm>
            <a:prstGeom prst="rect">
              <a:avLst/>
            </a:prstGeom>
            <a:solidFill>
              <a:scrgbClr r="0" g="0" b="0">
                <a:alpha val="0"/>
              </a:scrgbClr>
            </a:solidFill>
          </p:spPr>
        </p:pic>
        <p:sp>
          <p:nvSpPr>
            <p:cNvPr id="38" name="Freeform 37"/>
            <p:cNvSpPr/>
            <p:nvPr/>
          </p:nvSpPr>
          <p:spPr>
            <a:xfrm>
              <a:off x="1382903" y="4839843"/>
              <a:ext cx="466599" cy="278512"/>
            </a:xfrm>
            <a:custGeom>
              <a:avLst/>
              <a:gdLst/>
              <a:ahLst/>
              <a:cxnLst/>
              <a:rect l="0" t="0" r="0" b="0"/>
              <a:pathLst>
                <a:path w="466599" h="278512">
                  <a:moveTo>
                    <a:pt x="0" y="0"/>
                  </a:moveTo>
                  <a:lnTo>
                    <a:pt x="466598" y="0"/>
                  </a:lnTo>
                  <a:lnTo>
                    <a:pt x="466598" y="278511"/>
                  </a:lnTo>
                  <a:lnTo>
                    <a:pt x="0" y="278511"/>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45699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0" y="635000"/>
            <a:ext cx="8890000" cy="369332"/>
          </a:xfrm>
          <a:prstGeom prst="rect">
            <a:avLst/>
          </a:prstGeom>
          <a:noFill/>
        </p:spPr>
        <p:txBody>
          <a:bodyPr vert="horz" rtlCol="0">
            <a:spAutoFit/>
          </a:bodyPr>
          <a:lstStyle/>
          <a:p>
            <a:r>
              <a:rPr lang="en-US" smtClean="0"/>
              <a:t>Attachments</a:t>
            </a:r>
            <a:endParaRPr lang="en-US"/>
          </a:p>
        </p:txBody>
      </p:sp>
      <p:cxnSp>
        <p:nvCxnSpPr>
          <p:cNvPr id="3" name="Straight Connector 2"/>
          <p:cNvCxnSpPr/>
          <p:nvPr/>
        </p:nvCxnSpPr>
        <p:spPr>
          <a:xfrm>
            <a:off x="1270000" y="1270000"/>
            <a:ext cx="762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270000" y="1587500"/>
            <a:ext cx="8890000" cy="369332"/>
          </a:xfrm>
          <a:prstGeom prst="rect">
            <a:avLst/>
          </a:prstGeom>
          <a:noFill/>
        </p:spPr>
        <p:txBody>
          <a:bodyPr vert="horz" rtlCol="0">
            <a:spAutoFit/>
          </a:bodyPr>
          <a:lstStyle/>
          <a:p>
            <a:r>
              <a:rPr lang="en-GB" smtClean="0"/>
              <a:t>Music Unit 1 model answer with formula.docx</a:t>
            </a:r>
            <a:endParaRPr lang="en-US"/>
          </a:p>
        </p:txBody>
      </p:sp>
    </p:spTree>
    <p:extLst>
      <p:ext uri="{BB962C8B-B14F-4D97-AF65-F5344CB8AC3E}">
        <p14:creationId xmlns:p14="http://schemas.microsoft.com/office/powerpoint/2010/main" val="352161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 name="Group 7"/>
          <p:cNvGrpSpPr/>
          <p:nvPr/>
        </p:nvGrpSpPr>
        <p:grpSpPr>
          <a:xfrm>
            <a:off x="139700" y="241300"/>
            <a:ext cx="9762872" cy="6751575"/>
            <a:chOff x="139700" y="241300"/>
            <a:chExt cx="9762872" cy="6751575"/>
          </a:xfrm>
        </p:grpSpPr>
        <p:sp>
          <p:nvSpPr>
            <p:cNvPr id="2" name="Freeform 1"/>
            <p:cNvSpPr/>
            <p:nvPr/>
          </p:nvSpPr>
          <p:spPr>
            <a:xfrm>
              <a:off x="139700" y="241300"/>
              <a:ext cx="9762872" cy="6751575"/>
            </a:xfrm>
            <a:custGeom>
              <a:avLst/>
              <a:gdLst/>
              <a:ahLst/>
              <a:cxnLst/>
              <a:rect l="0" t="0" r="0" b="0"/>
              <a:pathLst>
                <a:path w="9762872" h="6751575">
                  <a:moveTo>
                    <a:pt x="4882261" y="0"/>
                  </a:moveTo>
                  <a:lnTo>
                    <a:pt x="9762871" y="6751574"/>
                  </a:lnTo>
                  <a:lnTo>
                    <a:pt x="0" y="6751574"/>
                  </a:lnTo>
                  <a:close/>
                </a:path>
              </a:pathLst>
            </a:custGeom>
            <a:solidFill>
              <a:schemeClr val="accent1">
                <a:alpha val="1000"/>
              </a:schemeClr>
            </a:solidFill>
            <a:ln w="762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a:off x="3142488" y="2877185"/>
              <a:ext cx="3756025" cy="0"/>
            </a:xfrm>
            <a:prstGeom prst="line">
              <a:avLst/>
            </a:prstGeom>
            <a:ln w="762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49603" y="4971415"/>
              <a:ext cx="6753098" cy="0"/>
            </a:xfrm>
            <a:prstGeom prst="line">
              <a:avLst/>
            </a:prstGeom>
            <a:ln w="762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rot="18370320">
              <a:off x="3302000" y="1143000"/>
              <a:ext cx="1107072" cy="446276"/>
            </a:xfrm>
            <a:prstGeom prst="rect">
              <a:avLst/>
            </a:prstGeom>
            <a:noFill/>
          </p:spPr>
          <p:txBody>
            <a:bodyPr vert="horz" rtlCol="0">
              <a:spAutoFit/>
            </a:bodyPr>
            <a:lstStyle/>
            <a:p>
              <a:r>
                <a:rPr lang="en-US" sz="2300" b="1" smtClean="0">
                  <a:solidFill>
                    <a:srgbClr val="000000"/>
                  </a:solidFill>
                  <a:latin typeface="Arial - 31"/>
                </a:rPr>
                <a:t>good</a:t>
              </a:r>
              <a:endParaRPr lang="en-US" sz="2300" b="1">
                <a:solidFill>
                  <a:srgbClr val="000000"/>
                </a:solidFill>
                <a:latin typeface="Arial - 31"/>
              </a:endParaRPr>
            </a:p>
          </p:txBody>
        </p:sp>
        <p:sp>
          <p:nvSpPr>
            <p:cNvPr id="6" name="TextBox 5"/>
            <p:cNvSpPr txBox="1"/>
            <p:nvPr/>
          </p:nvSpPr>
          <p:spPr>
            <a:xfrm rot="18370320">
              <a:off x="1536700" y="3530600"/>
              <a:ext cx="1241431" cy="446276"/>
            </a:xfrm>
            <a:prstGeom prst="rect">
              <a:avLst/>
            </a:prstGeom>
            <a:noFill/>
          </p:spPr>
          <p:txBody>
            <a:bodyPr vert="horz" rtlCol="0">
              <a:spAutoFit/>
            </a:bodyPr>
            <a:lstStyle/>
            <a:p>
              <a:r>
                <a:rPr lang="en-US" sz="2300" b="1" smtClean="0">
                  <a:solidFill>
                    <a:srgbClr val="000000"/>
                  </a:solidFill>
                  <a:latin typeface="Arial - 31"/>
                </a:rPr>
                <a:t>better</a:t>
              </a:r>
              <a:endParaRPr lang="en-US" sz="2300" b="1">
                <a:solidFill>
                  <a:srgbClr val="000000"/>
                </a:solidFill>
                <a:latin typeface="Arial - 31"/>
              </a:endParaRPr>
            </a:p>
          </p:txBody>
        </p:sp>
        <p:sp>
          <p:nvSpPr>
            <p:cNvPr id="7" name="TextBox 6"/>
            <p:cNvSpPr txBox="1"/>
            <p:nvPr/>
          </p:nvSpPr>
          <p:spPr>
            <a:xfrm rot="18370320">
              <a:off x="266700" y="5588000"/>
              <a:ext cx="951757" cy="446276"/>
            </a:xfrm>
            <a:prstGeom prst="rect">
              <a:avLst/>
            </a:prstGeom>
            <a:noFill/>
          </p:spPr>
          <p:txBody>
            <a:bodyPr vert="horz" rtlCol="0">
              <a:spAutoFit/>
            </a:bodyPr>
            <a:lstStyle/>
            <a:p>
              <a:r>
                <a:rPr lang="en-US" sz="2300" b="1" smtClean="0">
                  <a:solidFill>
                    <a:srgbClr val="000000"/>
                  </a:solidFill>
                  <a:latin typeface="Arial - 31"/>
                </a:rPr>
                <a:t>best</a:t>
              </a:r>
              <a:endParaRPr lang="en-US" sz="2300" b="1">
                <a:solidFill>
                  <a:srgbClr val="000000"/>
                </a:solidFill>
                <a:latin typeface="Arial - 31"/>
              </a:endParaRPr>
            </a:p>
          </p:txBody>
        </p:sp>
      </p:grpSp>
      <p:sp>
        <p:nvSpPr>
          <p:cNvPr id="9" name="TextBox 8"/>
          <p:cNvSpPr txBox="1"/>
          <p:nvPr/>
        </p:nvSpPr>
        <p:spPr>
          <a:xfrm>
            <a:off x="5638800" y="3771900"/>
            <a:ext cx="1641884" cy="430887"/>
          </a:xfrm>
          <a:prstGeom prst="rect">
            <a:avLst/>
          </a:prstGeom>
          <a:noFill/>
        </p:spPr>
        <p:txBody>
          <a:bodyPr vert="horz" rtlCol="0">
            <a:spAutoFit/>
          </a:bodyPr>
          <a:lstStyle/>
          <a:p>
            <a:r>
              <a:rPr lang="en-US" sz="2200" b="1" smtClean="0">
                <a:solidFill>
                  <a:srgbClr val="009300"/>
                </a:solidFill>
                <a:latin typeface="Arial - 29"/>
              </a:rPr>
              <a:t>facilities</a:t>
            </a:r>
            <a:endParaRPr lang="en-US" sz="2200" b="1">
              <a:solidFill>
                <a:srgbClr val="009300"/>
              </a:solidFill>
              <a:latin typeface="Arial - 29"/>
            </a:endParaRPr>
          </a:p>
        </p:txBody>
      </p:sp>
      <p:sp>
        <p:nvSpPr>
          <p:cNvPr id="10" name="TextBox 9"/>
          <p:cNvSpPr txBox="1"/>
          <p:nvPr/>
        </p:nvSpPr>
        <p:spPr>
          <a:xfrm>
            <a:off x="4114800" y="5499100"/>
            <a:ext cx="2042230" cy="430887"/>
          </a:xfrm>
          <a:prstGeom prst="rect">
            <a:avLst/>
          </a:prstGeom>
          <a:noFill/>
        </p:spPr>
        <p:txBody>
          <a:bodyPr vert="horz" rtlCol="0">
            <a:spAutoFit/>
          </a:bodyPr>
          <a:lstStyle/>
          <a:p>
            <a:r>
              <a:rPr lang="en-US" sz="2200" b="1" smtClean="0">
                <a:solidFill>
                  <a:srgbClr val="00008B"/>
                </a:solidFill>
                <a:latin typeface="Arial - 29"/>
              </a:rPr>
              <a:t>accessible</a:t>
            </a:r>
            <a:endParaRPr lang="en-US" sz="2200" b="1">
              <a:solidFill>
                <a:srgbClr val="00008B"/>
              </a:solidFill>
              <a:latin typeface="Arial - 29"/>
            </a:endParaRPr>
          </a:p>
        </p:txBody>
      </p:sp>
      <p:sp>
        <p:nvSpPr>
          <p:cNvPr id="11" name="TextBox 10"/>
          <p:cNvSpPr txBox="1"/>
          <p:nvPr/>
        </p:nvSpPr>
        <p:spPr>
          <a:xfrm>
            <a:off x="3746500" y="2997200"/>
            <a:ext cx="2103410" cy="430887"/>
          </a:xfrm>
          <a:prstGeom prst="rect">
            <a:avLst/>
          </a:prstGeom>
          <a:noFill/>
        </p:spPr>
        <p:txBody>
          <a:bodyPr vert="horz" rtlCol="0">
            <a:spAutoFit/>
          </a:bodyPr>
          <a:lstStyle/>
          <a:p>
            <a:r>
              <a:rPr lang="en-US" sz="2200" b="1" smtClean="0">
                <a:solidFill>
                  <a:srgbClr val="009300"/>
                </a:solidFill>
                <a:latin typeface="Arial - 29"/>
              </a:rPr>
              <a:t>promotion </a:t>
            </a:r>
            <a:endParaRPr lang="en-US" sz="2200" b="1">
              <a:solidFill>
                <a:srgbClr val="009300"/>
              </a:solidFill>
              <a:latin typeface="Arial - 29"/>
            </a:endParaRPr>
          </a:p>
        </p:txBody>
      </p:sp>
      <p:sp>
        <p:nvSpPr>
          <p:cNvPr id="12" name="TextBox 11"/>
          <p:cNvSpPr txBox="1"/>
          <p:nvPr/>
        </p:nvSpPr>
        <p:spPr>
          <a:xfrm>
            <a:off x="5613400" y="4381500"/>
            <a:ext cx="1389218" cy="430887"/>
          </a:xfrm>
          <a:prstGeom prst="rect">
            <a:avLst/>
          </a:prstGeom>
          <a:noFill/>
        </p:spPr>
        <p:txBody>
          <a:bodyPr vert="horz" rtlCol="0">
            <a:spAutoFit/>
          </a:bodyPr>
          <a:lstStyle/>
          <a:p>
            <a:r>
              <a:rPr lang="en-US" sz="2200" b="1" smtClean="0">
                <a:solidFill>
                  <a:srgbClr val="009300"/>
                </a:solidFill>
                <a:latin typeface="Arial - 29"/>
              </a:rPr>
              <a:t>theatre</a:t>
            </a:r>
            <a:endParaRPr lang="en-US" sz="2200" b="1">
              <a:solidFill>
                <a:srgbClr val="009300"/>
              </a:solidFill>
              <a:latin typeface="Arial - 29"/>
            </a:endParaRPr>
          </a:p>
        </p:txBody>
      </p:sp>
      <p:sp>
        <p:nvSpPr>
          <p:cNvPr id="13" name="TextBox 12"/>
          <p:cNvSpPr txBox="1"/>
          <p:nvPr/>
        </p:nvSpPr>
        <p:spPr>
          <a:xfrm>
            <a:off x="4546600" y="2082800"/>
            <a:ext cx="1242165" cy="430887"/>
          </a:xfrm>
          <a:prstGeom prst="rect">
            <a:avLst/>
          </a:prstGeom>
          <a:noFill/>
        </p:spPr>
        <p:txBody>
          <a:bodyPr vert="horz" rtlCol="0">
            <a:spAutoFit/>
          </a:bodyPr>
          <a:lstStyle/>
          <a:p>
            <a:r>
              <a:rPr lang="en-US" sz="2200" b="1" smtClean="0">
                <a:solidFill>
                  <a:srgbClr val="FF0000"/>
                </a:solidFill>
                <a:latin typeface="Arial - 29"/>
              </a:rPr>
              <a:t>arena </a:t>
            </a:r>
            <a:endParaRPr lang="en-US" sz="2200" b="1">
              <a:solidFill>
                <a:srgbClr val="FF0000"/>
              </a:solidFill>
              <a:latin typeface="Arial - 29"/>
            </a:endParaRPr>
          </a:p>
        </p:txBody>
      </p:sp>
      <p:sp>
        <p:nvSpPr>
          <p:cNvPr id="14" name="TextBox 13"/>
          <p:cNvSpPr txBox="1"/>
          <p:nvPr/>
        </p:nvSpPr>
        <p:spPr>
          <a:xfrm>
            <a:off x="4546600" y="1346200"/>
            <a:ext cx="1220911" cy="430887"/>
          </a:xfrm>
          <a:prstGeom prst="rect">
            <a:avLst/>
          </a:prstGeom>
          <a:noFill/>
        </p:spPr>
        <p:txBody>
          <a:bodyPr vert="horz" rtlCol="0">
            <a:spAutoFit/>
          </a:bodyPr>
          <a:lstStyle/>
          <a:p>
            <a:r>
              <a:rPr lang="en-US" sz="2200" b="1" smtClean="0">
                <a:solidFill>
                  <a:srgbClr val="FF0000"/>
                </a:solidFill>
                <a:latin typeface="Arial - 29"/>
              </a:rPr>
              <a:t>venue</a:t>
            </a:r>
            <a:endParaRPr lang="en-US" sz="2200" b="1">
              <a:solidFill>
                <a:srgbClr val="FF0000"/>
              </a:solidFill>
              <a:latin typeface="Arial - 29"/>
            </a:endParaRPr>
          </a:p>
        </p:txBody>
      </p:sp>
      <p:sp>
        <p:nvSpPr>
          <p:cNvPr id="15" name="TextBox 14"/>
          <p:cNvSpPr txBox="1"/>
          <p:nvPr/>
        </p:nvSpPr>
        <p:spPr>
          <a:xfrm>
            <a:off x="2171700" y="5067300"/>
            <a:ext cx="1788826" cy="430887"/>
          </a:xfrm>
          <a:prstGeom prst="rect">
            <a:avLst/>
          </a:prstGeom>
          <a:noFill/>
        </p:spPr>
        <p:txBody>
          <a:bodyPr vert="horz" rtlCol="0">
            <a:spAutoFit/>
          </a:bodyPr>
          <a:lstStyle/>
          <a:p>
            <a:r>
              <a:rPr lang="en-US" sz="2200" b="1" smtClean="0">
                <a:solidFill>
                  <a:srgbClr val="00008B"/>
                </a:solidFill>
                <a:latin typeface="Arial - 29"/>
              </a:rPr>
              <a:t>adequate</a:t>
            </a:r>
            <a:endParaRPr lang="en-US" sz="2200" b="1">
              <a:solidFill>
                <a:srgbClr val="00008B"/>
              </a:solidFill>
              <a:latin typeface="Arial - 29"/>
            </a:endParaRPr>
          </a:p>
        </p:txBody>
      </p:sp>
      <p:sp>
        <p:nvSpPr>
          <p:cNvPr id="16" name="TextBox 15"/>
          <p:cNvSpPr txBox="1"/>
          <p:nvPr/>
        </p:nvSpPr>
        <p:spPr>
          <a:xfrm>
            <a:off x="6692900" y="5067300"/>
            <a:ext cx="1606689" cy="415498"/>
          </a:xfrm>
          <a:prstGeom prst="rect">
            <a:avLst/>
          </a:prstGeom>
          <a:noFill/>
        </p:spPr>
        <p:txBody>
          <a:bodyPr vert="horz" rtlCol="0">
            <a:spAutoFit/>
          </a:bodyPr>
          <a:lstStyle/>
          <a:p>
            <a:r>
              <a:rPr lang="en-US" sz="2100" b="1" smtClean="0">
                <a:solidFill>
                  <a:srgbClr val="00008B"/>
                </a:solidFill>
                <a:latin typeface="Arial - 28"/>
              </a:rPr>
              <a:t>publicity</a:t>
            </a:r>
            <a:endParaRPr lang="en-US" sz="2100" b="1">
              <a:solidFill>
                <a:srgbClr val="00008B"/>
              </a:solidFill>
              <a:latin typeface="Arial - 28"/>
            </a:endParaRPr>
          </a:p>
        </p:txBody>
      </p:sp>
      <p:sp>
        <p:nvSpPr>
          <p:cNvPr id="17" name="TextBox 16"/>
          <p:cNvSpPr txBox="1"/>
          <p:nvPr/>
        </p:nvSpPr>
        <p:spPr>
          <a:xfrm>
            <a:off x="2743200" y="3721100"/>
            <a:ext cx="1767939" cy="430887"/>
          </a:xfrm>
          <a:prstGeom prst="rect">
            <a:avLst/>
          </a:prstGeom>
          <a:noFill/>
        </p:spPr>
        <p:txBody>
          <a:bodyPr vert="horz" rtlCol="0">
            <a:spAutoFit/>
          </a:bodyPr>
          <a:lstStyle/>
          <a:p>
            <a:r>
              <a:rPr lang="en-US" sz="2200" b="1" smtClean="0">
                <a:solidFill>
                  <a:srgbClr val="009300"/>
                </a:solidFill>
                <a:latin typeface="Arial - 29"/>
              </a:rPr>
              <a:t>technical</a:t>
            </a:r>
            <a:endParaRPr lang="en-US" sz="2200" b="1">
              <a:solidFill>
                <a:srgbClr val="009300"/>
              </a:solidFill>
              <a:latin typeface="Arial - 29"/>
            </a:endParaRPr>
          </a:p>
        </p:txBody>
      </p:sp>
      <p:sp>
        <p:nvSpPr>
          <p:cNvPr id="18" name="TextBox 17"/>
          <p:cNvSpPr txBox="1"/>
          <p:nvPr/>
        </p:nvSpPr>
        <p:spPr>
          <a:xfrm>
            <a:off x="1384300" y="6146800"/>
            <a:ext cx="1978278" cy="430887"/>
          </a:xfrm>
          <a:prstGeom prst="rect">
            <a:avLst/>
          </a:prstGeom>
          <a:noFill/>
        </p:spPr>
        <p:txBody>
          <a:bodyPr vert="horz" rtlCol="0">
            <a:spAutoFit/>
          </a:bodyPr>
          <a:lstStyle/>
          <a:p>
            <a:r>
              <a:rPr lang="en-US" sz="2200" b="1" smtClean="0">
                <a:solidFill>
                  <a:srgbClr val="00008B"/>
                </a:solidFill>
                <a:latin typeface="Arial - 29"/>
              </a:rPr>
              <a:t>business  </a:t>
            </a:r>
            <a:endParaRPr lang="en-US" sz="2200" b="1">
              <a:solidFill>
                <a:srgbClr val="00008B"/>
              </a:solidFill>
              <a:latin typeface="Arial - 29"/>
            </a:endParaRPr>
          </a:p>
        </p:txBody>
      </p:sp>
      <p:sp>
        <p:nvSpPr>
          <p:cNvPr id="19" name="TextBox 18"/>
          <p:cNvSpPr txBox="1"/>
          <p:nvPr/>
        </p:nvSpPr>
        <p:spPr>
          <a:xfrm>
            <a:off x="6184900" y="6197600"/>
            <a:ext cx="3837432" cy="430887"/>
          </a:xfrm>
          <a:prstGeom prst="rect">
            <a:avLst/>
          </a:prstGeom>
          <a:noFill/>
        </p:spPr>
        <p:txBody>
          <a:bodyPr vert="horz" rtlCol="0">
            <a:spAutoFit/>
          </a:bodyPr>
          <a:lstStyle/>
          <a:p>
            <a:r>
              <a:rPr lang="en-US" sz="2200" b="1" smtClean="0">
                <a:solidFill>
                  <a:srgbClr val="00008B"/>
                </a:solidFill>
                <a:latin typeface="Arial - 29"/>
              </a:rPr>
              <a:t>choreographer </a:t>
            </a:r>
            <a:endParaRPr lang="en-US" sz="2200" b="1">
              <a:solidFill>
                <a:srgbClr val="00008B"/>
              </a:solidFill>
              <a:latin typeface="Arial - 29"/>
            </a:endParaRPr>
          </a:p>
        </p:txBody>
      </p:sp>
      <p:sp>
        <p:nvSpPr>
          <p:cNvPr id="20" name="TextBox 19"/>
          <p:cNvSpPr txBox="1"/>
          <p:nvPr/>
        </p:nvSpPr>
        <p:spPr>
          <a:xfrm>
            <a:off x="2527300" y="4343400"/>
            <a:ext cx="2461984" cy="430887"/>
          </a:xfrm>
          <a:prstGeom prst="rect">
            <a:avLst/>
          </a:prstGeom>
          <a:noFill/>
        </p:spPr>
        <p:txBody>
          <a:bodyPr vert="horz" rtlCol="0">
            <a:spAutoFit/>
          </a:bodyPr>
          <a:lstStyle/>
          <a:p>
            <a:r>
              <a:rPr lang="en-US" sz="2200" b="1" smtClean="0">
                <a:solidFill>
                  <a:srgbClr val="009300"/>
                </a:solidFill>
                <a:latin typeface="Arial - 29"/>
              </a:rPr>
              <a:t>management</a:t>
            </a:r>
            <a:endParaRPr lang="en-US" sz="2200" b="1">
              <a:solidFill>
                <a:srgbClr val="009300"/>
              </a:solidFill>
              <a:latin typeface="Arial - 29"/>
            </a:endParaRPr>
          </a:p>
        </p:txBody>
      </p:sp>
      <p:sp>
        <p:nvSpPr>
          <p:cNvPr id="21" name="TextBox 20"/>
          <p:cNvSpPr txBox="1"/>
          <p:nvPr/>
        </p:nvSpPr>
        <p:spPr>
          <a:xfrm>
            <a:off x="3606800" y="6184900"/>
            <a:ext cx="2251646" cy="430887"/>
          </a:xfrm>
          <a:prstGeom prst="rect">
            <a:avLst/>
          </a:prstGeom>
          <a:noFill/>
        </p:spPr>
        <p:txBody>
          <a:bodyPr vert="horz" rtlCol="0">
            <a:spAutoFit/>
          </a:bodyPr>
          <a:lstStyle/>
          <a:p>
            <a:r>
              <a:rPr lang="en-US" sz="2200" b="1" smtClean="0">
                <a:solidFill>
                  <a:srgbClr val="00008B"/>
                </a:solidFill>
                <a:latin typeface="Arial - 29"/>
              </a:rPr>
              <a:t>proessional</a:t>
            </a:r>
            <a:endParaRPr lang="en-US" sz="2200" b="1">
              <a:solidFill>
                <a:srgbClr val="00008B"/>
              </a:solidFill>
              <a:latin typeface="Arial - 29"/>
            </a:endParaRPr>
          </a:p>
        </p:txBody>
      </p:sp>
    </p:spTree>
    <p:extLst>
      <p:ext uri="{BB962C8B-B14F-4D97-AF65-F5344CB8AC3E}">
        <p14:creationId xmlns:p14="http://schemas.microsoft.com/office/powerpoint/2010/main" val="266997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959100" y="38100"/>
            <a:ext cx="3761383" cy="507831"/>
          </a:xfrm>
          <a:prstGeom prst="rect">
            <a:avLst/>
          </a:prstGeom>
          <a:noFill/>
        </p:spPr>
        <p:txBody>
          <a:bodyPr vert="horz" rtlCol="0">
            <a:spAutoFit/>
          </a:bodyPr>
          <a:lstStyle/>
          <a:p>
            <a:r>
              <a:rPr lang="en-US" sz="2700" smtClean="0">
                <a:solidFill>
                  <a:srgbClr val="000000"/>
                </a:solidFill>
                <a:latin typeface="Arial - 36"/>
              </a:rPr>
              <a:t>Sample questions</a:t>
            </a:r>
            <a:endParaRPr lang="en-US" sz="2700">
              <a:solidFill>
                <a:srgbClr val="000000"/>
              </a:solidFill>
              <a:latin typeface="Arial - 36"/>
            </a:endParaRPr>
          </a:p>
        </p:txBody>
      </p:sp>
      <p:sp>
        <p:nvSpPr>
          <p:cNvPr id="3" name="TextBox 2"/>
          <p:cNvSpPr txBox="1"/>
          <p:nvPr/>
        </p:nvSpPr>
        <p:spPr>
          <a:xfrm>
            <a:off x="12700" y="114300"/>
            <a:ext cx="1144091" cy="507831"/>
          </a:xfrm>
          <a:prstGeom prst="rect">
            <a:avLst/>
          </a:prstGeom>
          <a:noFill/>
        </p:spPr>
        <p:txBody>
          <a:bodyPr vert="horz" rtlCol="0">
            <a:spAutoFit/>
          </a:bodyPr>
          <a:lstStyle/>
          <a:p>
            <a:r>
              <a:rPr lang="en-US" sz="2700" smtClean="0">
                <a:solidFill>
                  <a:srgbClr val="000000"/>
                </a:solidFill>
                <a:latin typeface="Arial - 36"/>
              </a:rPr>
              <a:t>2015</a:t>
            </a:r>
            <a:endParaRPr lang="en-US" sz="2700">
              <a:solidFill>
                <a:srgbClr val="000000"/>
              </a:solidFill>
              <a:latin typeface="Arial - 36"/>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431800" y="5016500"/>
            <a:ext cx="8622157" cy="1225423"/>
          </a:xfrm>
          <a:prstGeom prst="rect">
            <a:avLst/>
          </a:prstGeom>
          <a:solidFill>
            <a:scrgbClr r="0" g="0" b="0">
              <a:alpha val="0"/>
            </a:scrgbClr>
          </a:solidFill>
        </p:spPr>
      </p:pic>
      <p:sp>
        <p:nvSpPr>
          <p:cNvPr id="5" name="TextBox 4"/>
          <p:cNvSpPr txBox="1"/>
          <p:nvPr/>
        </p:nvSpPr>
        <p:spPr>
          <a:xfrm>
            <a:off x="7645400" y="6108700"/>
            <a:ext cx="1423102" cy="369332"/>
          </a:xfrm>
          <a:prstGeom prst="rect">
            <a:avLst/>
          </a:prstGeom>
          <a:noFill/>
        </p:spPr>
        <p:txBody>
          <a:bodyPr vert="horz" rtlCol="0">
            <a:spAutoFit/>
          </a:bodyPr>
          <a:lstStyle/>
          <a:p>
            <a:r>
              <a:rPr lang="en-US" smtClean="0">
                <a:solidFill>
                  <a:srgbClr val="000000"/>
                </a:solidFill>
                <a:latin typeface="Arial - 24"/>
              </a:rPr>
              <a:t>[8 marks]</a:t>
            </a:r>
            <a:endParaRPr lang="en-US">
              <a:solidFill>
                <a:srgbClr val="000000"/>
              </a:solidFill>
              <a:latin typeface="Arial - 24"/>
            </a:endParaRPr>
          </a:p>
        </p:txBody>
      </p:sp>
      <p:pic>
        <p:nvPicPr>
          <p:cNvPr id="6" name="Picture 5"/>
          <p:cNvPicPr>
            <a:picLocks/>
          </p:cNvPicPr>
          <p:nvPr/>
        </p:nvPicPr>
        <p:blipFill>
          <a:blip r:embed="rId3">
            <a:extLst>
              <a:ext uri="{28A0092B-C50C-407E-A947-70E740481C1C}">
                <a14:useLocalDpi xmlns:a14="http://schemas.microsoft.com/office/drawing/2010/main" val="0"/>
              </a:ext>
            </a:extLst>
          </a:blip>
          <a:stretch>
            <a:fillRect/>
          </a:stretch>
        </p:blipFill>
        <p:spPr>
          <a:xfrm>
            <a:off x="762000" y="698500"/>
            <a:ext cx="7370445" cy="4229735"/>
          </a:xfrm>
          <a:prstGeom prst="rect">
            <a:avLst/>
          </a:prstGeom>
          <a:solidFill>
            <a:scrgbClr r="0" g="0" b="0">
              <a:alpha val="0"/>
            </a:scrgbClr>
          </a:solidFill>
        </p:spPr>
      </p:pic>
    </p:spTree>
    <p:extLst>
      <p:ext uri="{BB962C8B-B14F-4D97-AF65-F5344CB8AC3E}">
        <p14:creationId xmlns:p14="http://schemas.microsoft.com/office/powerpoint/2010/main" val="336150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52400" y="1104900"/>
            <a:ext cx="9708642" cy="3720338"/>
          </a:xfrm>
          <a:prstGeom prst="rect">
            <a:avLst/>
          </a:prstGeom>
          <a:solidFill>
            <a:scrgbClr r="0" g="0" b="0">
              <a:alpha val="0"/>
            </a:scrgbClr>
          </a:solidFill>
        </p:spPr>
      </p:pic>
      <p:cxnSp>
        <p:nvCxnSpPr>
          <p:cNvPr id="3" name="Straight Connector 2"/>
          <p:cNvCxnSpPr/>
          <p:nvPr/>
        </p:nvCxnSpPr>
        <p:spPr>
          <a:xfrm>
            <a:off x="6019800" y="1963420"/>
            <a:ext cx="2722880" cy="0"/>
          </a:xfrm>
          <a:prstGeom prst="line">
            <a:avLst/>
          </a:prstGeom>
          <a:ln w="381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5298440" y="3017520"/>
            <a:ext cx="2296160" cy="0"/>
          </a:xfrm>
          <a:prstGeom prst="line">
            <a:avLst/>
          </a:prstGeom>
          <a:ln w="381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347460" y="4061460"/>
            <a:ext cx="2621280" cy="0"/>
          </a:xfrm>
          <a:prstGeom prst="line">
            <a:avLst/>
          </a:prstGeom>
          <a:ln w="381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604000" y="2225040"/>
            <a:ext cx="1910080" cy="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072640" y="3241040"/>
            <a:ext cx="2489200" cy="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77360" y="3515360"/>
            <a:ext cx="1178560" cy="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42160" y="4318000"/>
            <a:ext cx="6858000" cy="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65400" y="63500"/>
            <a:ext cx="4446736" cy="507831"/>
          </a:xfrm>
          <a:prstGeom prst="rect">
            <a:avLst/>
          </a:prstGeom>
          <a:noFill/>
        </p:spPr>
        <p:txBody>
          <a:bodyPr vert="horz" rtlCol="0">
            <a:spAutoFit/>
          </a:bodyPr>
          <a:lstStyle/>
          <a:p>
            <a:r>
              <a:rPr lang="en-GB" sz="2700" smtClean="0">
                <a:solidFill>
                  <a:srgbClr val="000000"/>
                </a:solidFill>
                <a:latin typeface="Arial - 36"/>
              </a:rPr>
              <a:t>How to get the marks</a:t>
            </a:r>
            <a:endParaRPr lang="en-US" sz="2700">
              <a:solidFill>
                <a:srgbClr val="000000"/>
              </a:solidFill>
              <a:latin typeface="Arial - 36"/>
            </a:endParaRPr>
          </a:p>
        </p:txBody>
      </p:sp>
      <p:sp>
        <p:nvSpPr>
          <p:cNvPr id="11" name="TextBox 10"/>
          <p:cNvSpPr txBox="1"/>
          <p:nvPr/>
        </p:nvSpPr>
        <p:spPr>
          <a:xfrm>
            <a:off x="673100" y="5384800"/>
            <a:ext cx="9690100" cy="1261884"/>
          </a:xfrm>
          <a:prstGeom prst="rect">
            <a:avLst/>
          </a:prstGeom>
          <a:noFill/>
        </p:spPr>
        <p:txBody>
          <a:bodyPr vert="horz" rtlCol="0">
            <a:spAutoFit/>
          </a:bodyPr>
          <a:lstStyle/>
          <a:p>
            <a:r>
              <a:rPr lang="en-GB" sz="1900" smtClean="0">
                <a:solidFill>
                  <a:srgbClr val="FF0000"/>
                </a:solidFill>
                <a:latin typeface="Arial - 26"/>
              </a:rPr>
              <a:t>Include points linked to the question.</a:t>
            </a:r>
          </a:p>
          <a:p>
            <a:r>
              <a:rPr lang="en-US" sz="1900" smtClean="0">
                <a:solidFill>
                  <a:srgbClr val="FF0000"/>
                </a:solidFill>
                <a:latin typeface="Arial - 26"/>
              </a:rPr>
              <a:t>I</a:t>
            </a:r>
            <a:r>
              <a:rPr lang="en-US" sz="1900" smtClean="0">
                <a:solidFill>
                  <a:srgbClr val="0000FF"/>
                </a:solidFill>
                <a:latin typeface="Arial - 26"/>
              </a:rPr>
              <a:t>nclude detailed (explained) points.</a:t>
            </a:r>
          </a:p>
          <a:p>
            <a:r>
              <a:rPr lang="en-GB" sz="1900" smtClean="0">
                <a:solidFill>
                  <a:srgbClr val="0000FF"/>
                </a:solidFill>
                <a:latin typeface="Arial - 26"/>
              </a:rPr>
              <a:t>I</a:t>
            </a:r>
            <a:r>
              <a:rPr lang="en-GB" sz="1900" smtClean="0">
                <a:solidFill>
                  <a:srgbClr val="009300"/>
                </a:solidFill>
                <a:latin typeface="Arial - 26"/>
              </a:rPr>
              <a:t>nclude points for both sides (advantages and disadvantages).</a:t>
            </a:r>
          </a:p>
          <a:p>
            <a:endParaRPr lang="en-US" sz="1900">
              <a:solidFill>
                <a:srgbClr val="009300"/>
              </a:solidFill>
              <a:latin typeface="Arial - 26"/>
            </a:endParaRPr>
          </a:p>
        </p:txBody>
      </p:sp>
      <p:cxnSp>
        <p:nvCxnSpPr>
          <p:cNvPr id="12" name="Straight Connector 11"/>
          <p:cNvCxnSpPr/>
          <p:nvPr/>
        </p:nvCxnSpPr>
        <p:spPr>
          <a:xfrm>
            <a:off x="4691380" y="4800600"/>
            <a:ext cx="3688080" cy="0"/>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34660" y="3749040"/>
            <a:ext cx="3352800" cy="0"/>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922260" y="2479040"/>
            <a:ext cx="375920" cy="0"/>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695700" y="2702560"/>
            <a:ext cx="4053840" cy="0"/>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81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77289" y="1079373"/>
            <a:ext cx="5855716" cy="4025265"/>
          </a:xfrm>
          <a:prstGeom prst="rect">
            <a:avLst/>
          </a:prstGeom>
          <a:solidFill>
            <a:scrgbClr r="0" g="0" b="0">
              <a:alpha val="0"/>
            </a:scrgbClr>
          </a:solidFill>
        </p:spPr>
      </p:pic>
      <p:sp>
        <p:nvSpPr>
          <p:cNvPr id="3" name="TextBox 2"/>
          <p:cNvSpPr txBox="1"/>
          <p:nvPr/>
        </p:nvSpPr>
        <p:spPr>
          <a:xfrm>
            <a:off x="4127500" y="3429000"/>
            <a:ext cx="983520" cy="292388"/>
          </a:xfrm>
          <a:prstGeom prst="rect">
            <a:avLst/>
          </a:prstGeom>
          <a:noFill/>
        </p:spPr>
        <p:txBody>
          <a:bodyPr vert="horz" rtlCol="0">
            <a:spAutoFit/>
          </a:bodyPr>
          <a:lstStyle/>
          <a:p>
            <a:r>
              <a:rPr lang="en-US" sz="1300" b="1" smtClean="0">
                <a:solidFill>
                  <a:srgbClr val="000000"/>
                </a:solidFill>
                <a:latin typeface="Arial - 17"/>
              </a:rPr>
              <a:t>Discuss</a:t>
            </a:r>
            <a:endParaRPr lang="en-US" sz="1300" b="1">
              <a:solidFill>
                <a:srgbClr val="000000"/>
              </a:solidFill>
              <a:latin typeface="Arial - 17"/>
            </a:endParaRPr>
          </a:p>
        </p:txBody>
      </p:sp>
      <p:sp>
        <p:nvSpPr>
          <p:cNvPr id="4" name="TextBox 3"/>
          <p:cNvSpPr txBox="1"/>
          <p:nvPr/>
        </p:nvSpPr>
        <p:spPr>
          <a:xfrm>
            <a:off x="2006600" y="1676400"/>
            <a:ext cx="1355787" cy="292388"/>
          </a:xfrm>
          <a:prstGeom prst="rect">
            <a:avLst/>
          </a:prstGeom>
          <a:noFill/>
        </p:spPr>
        <p:txBody>
          <a:bodyPr vert="horz" rtlCol="0">
            <a:spAutoFit/>
          </a:bodyPr>
          <a:lstStyle/>
          <a:p>
            <a:r>
              <a:rPr lang="en-US" sz="1300" b="1" smtClean="0">
                <a:solidFill>
                  <a:srgbClr val="000000"/>
                </a:solidFill>
                <a:latin typeface="Arial - 17"/>
              </a:rPr>
              <a:t>advantages</a:t>
            </a:r>
            <a:endParaRPr lang="en-US" sz="1300" b="1">
              <a:solidFill>
                <a:srgbClr val="000000"/>
              </a:solidFill>
              <a:latin typeface="Arial - 17"/>
            </a:endParaRPr>
          </a:p>
        </p:txBody>
      </p:sp>
      <p:sp>
        <p:nvSpPr>
          <p:cNvPr id="5" name="TextBox 4"/>
          <p:cNvSpPr txBox="1"/>
          <p:nvPr/>
        </p:nvSpPr>
        <p:spPr>
          <a:xfrm>
            <a:off x="5727700" y="1651000"/>
            <a:ext cx="1678441" cy="292388"/>
          </a:xfrm>
          <a:prstGeom prst="rect">
            <a:avLst/>
          </a:prstGeom>
          <a:noFill/>
        </p:spPr>
        <p:txBody>
          <a:bodyPr vert="horz" rtlCol="0">
            <a:spAutoFit/>
          </a:bodyPr>
          <a:lstStyle/>
          <a:p>
            <a:r>
              <a:rPr lang="en-US" sz="1300" b="1" smtClean="0">
                <a:solidFill>
                  <a:srgbClr val="000000"/>
                </a:solidFill>
                <a:latin typeface="Arial - 17"/>
              </a:rPr>
              <a:t>disadvantages</a:t>
            </a:r>
            <a:endParaRPr lang="en-US" sz="1300" b="1">
              <a:solidFill>
                <a:srgbClr val="000000"/>
              </a:solidFill>
              <a:latin typeface="Arial - 17"/>
            </a:endParaRPr>
          </a:p>
        </p:txBody>
      </p:sp>
      <p:sp>
        <p:nvSpPr>
          <p:cNvPr id="6" name="TextBox 5"/>
          <p:cNvSpPr txBox="1"/>
          <p:nvPr/>
        </p:nvSpPr>
        <p:spPr>
          <a:xfrm>
            <a:off x="2527300" y="2006600"/>
            <a:ext cx="300499" cy="646331"/>
          </a:xfrm>
          <a:prstGeom prst="rect">
            <a:avLst/>
          </a:prstGeom>
          <a:noFill/>
        </p:spPr>
        <p:txBody>
          <a:bodyPr vert="horz" rtlCol="0">
            <a:spAutoFit/>
          </a:bodyPr>
          <a:lstStyle/>
          <a:p>
            <a:r>
              <a:rPr lang="en-US" smtClean="0">
                <a:solidFill>
                  <a:srgbClr val="000000"/>
                </a:solidFill>
                <a:latin typeface="Arial - 24"/>
              </a:rPr>
              <a:t>1</a:t>
            </a:r>
          </a:p>
          <a:p>
            <a:r>
              <a:rPr lang="en-US" smtClean="0">
                <a:solidFill>
                  <a:srgbClr val="000000"/>
                </a:solidFill>
                <a:latin typeface="Arial - 24"/>
              </a:rPr>
              <a:t>2</a:t>
            </a:r>
            <a:endParaRPr lang="en-US">
              <a:solidFill>
                <a:srgbClr val="000000"/>
              </a:solidFill>
              <a:latin typeface="Arial - 24"/>
            </a:endParaRPr>
          </a:p>
        </p:txBody>
      </p:sp>
      <p:sp>
        <p:nvSpPr>
          <p:cNvPr id="7" name="TextBox 6"/>
          <p:cNvSpPr txBox="1"/>
          <p:nvPr/>
        </p:nvSpPr>
        <p:spPr>
          <a:xfrm>
            <a:off x="6375400" y="1968500"/>
            <a:ext cx="300499" cy="646331"/>
          </a:xfrm>
          <a:prstGeom prst="rect">
            <a:avLst/>
          </a:prstGeom>
          <a:noFill/>
        </p:spPr>
        <p:txBody>
          <a:bodyPr vert="horz" rtlCol="0">
            <a:spAutoFit/>
          </a:bodyPr>
          <a:lstStyle/>
          <a:p>
            <a:r>
              <a:rPr lang="en-US" smtClean="0">
                <a:solidFill>
                  <a:srgbClr val="000000"/>
                </a:solidFill>
                <a:latin typeface="Arial - 24"/>
              </a:rPr>
              <a:t>1</a:t>
            </a:r>
          </a:p>
          <a:p>
            <a:r>
              <a:rPr lang="en-US" smtClean="0">
                <a:solidFill>
                  <a:srgbClr val="000000"/>
                </a:solidFill>
                <a:latin typeface="Arial - 24"/>
              </a:rPr>
              <a:t>2</a:t>
            </a:r>
            <a:endParaRPr lang="en-US">
              <a:solidFill>
                <a:srgbClr val="000000"/>
              </a:solidFill>
              <a:latin typeface="Arial - 24"/>
            </a:endParaRPr>
          </a:p>
        </p:txBody>
      </p:sp>
      <p:sp>
        <p:nvSpPr>
          <p:cNvPr id="8" name="TextBox 7"/>
          <p:cNvSpPr txBox="1"/>
          <p:nvPr/>
        </p:nvSpPr>
        <p:spPr>
          <a:xfrm>
            <a:off x="482600" y="114300"/>
            <a:ext cx="9283700" cy="507831"/>
          </a:xfrm>
          <a:prstGeom prst="rect">
            <a:avLst/>
          </a:prstGeom>
          <a:noFill/>
        </p:spPr>
        <p:txBody>
          <a:bodyPr vert="horz" rtlCol="0">
            <a:spAutoFit/>
          </a:bodyPr>
          <a:lstStyle/>
          <a:p>
            <a:r>
              <a:rPr lang="en-US" sz="2700" smtClean="0">
                <a:solidFill>
                  <a:srgbClr val="000000"/>
                </a:solidFill>
                <a:latin typeface="Arial - 36"/>
              </a:rPr>
              <a:t>Create a </a:t>
            </a:r>
            <a:r>
              <a:rPr lang="en-US" sz="2700" b="1" smtClean="0">
                <a:solidFill>
                  <a:srgbClr val="000000"/>
                </a:solidFill>
                <a:latin typeface="Arial - 36"/>
              </a:rPr>
              <a:t>balanced</a:t>
            </a:r>
            <a:r>
              <a:rPr lang="en-US" sz="2700" smtClean="0">
                <a:solidFill>
                  <a:srgbClr val="000000"/>
                </a:solidFill>
                <a:latin typeface="Arial - 36"/>
              </a:rPr>
              <a:t> response for top marks</a:t>
            </a:r>
            <a:endParaRPr lang="en-US" sz="2700">
              <a:solidFill>
                <a:srgbClr val="000000"/>
              </a:solidFill>
              <a:latin typeface="Arial - 36"/>
            </a:endParaRPr>
          </a:p>
        </p:txBody>
      </p:sp>
      <p:pic>
        <p:nvPicPr>
          <p:cNvPr id="9" name="Picture 8"/>
          <p:cNvPicPr>
            <a:picLocks/>
          </p:cNvPicPr>
          <p:nvPr/>
        </p:nvPicPr>
        <p:blipFill>
          <a:blip r:embed="rId3">
            <a:extLst>
              <a:ext uri="{28A0092B-C50C-407E-A947-70E740481C1C}">
                <a14:useLocalDpi xmlns:a14="http://schemas.microsoft.com/office/drawing/2010/main" val="0"/>
              </a:ext>
            </a:extLst>
          </a:blip>
          <a:stretch>
            <a:fillRect/>
          </a:stretch>
        </p:blipFill>
        <p:spPr>
          <a:xfrm>
            <a:off x="2527300" y="5029200"/>
            <a:ext cx="4217670" cy="2289810"/>
          </a:xfrm>
          <a:prstGeom prst="rect">
            <a:avLst/>
          </a:prstGeom>
          <a:solidFill>
            <a:scrgbClr r="0" g="0" b="0">
              <a:alpha val="0"/>
            </a:scrgbClr>
          </a:solidFill>
        </p:spPr>
      </p:pic>
      <p:sp>
        <p:nvSpPr>
          <p:cNvPr id="10" name="TextBox 9"/>
          <p:cNvSpPr txBox="1"/>
          <p:nvPr/>
        </p:nvSpPr>
        <p:spPr>
          <a:xfrm>
            <a:off x="2400300" y="5041900"/>
            <a:ext cx="1355787" cy="292388"/>
          </a:xfrm>
          <a:prstGeom prst="rect">
            <a:avLst/>
          </a:prstGeom>
          <a:noFill/>
        </p:spPr>
        <p:txBody>
          <a:bodyPr vert="horz" rtlCol="0">
            <a:spAutoFit/>
          </a:bodyPr>
          <a:lstStyle/>
          <a:p>
            <a:r>
              <a:rPr lang="en-US" sz="1300" b="1" smtClean="0">
                <a:solidFill>
                  <a:srgbClr val="000000"/>
                </a:solidFill>
                <a:latin typeface="Arial - 17"/>
              </a:rPr>
              <a:t>advantages</a:t>
            </a:r>
            <a:endParaRPr lang="en-US" sz="1300" b="1">
              <a:solidFill>
                <a:srgbClr val="000000"/>
              </a:solidFill>
              <a:latin typeface="Arial - 17"/>
            </a:endParaRPr>
          </a:p>
        </p:txBody>
      </p:sp>
      <p:sp>
        <p:nvSpPr>
          <p:cNvPr id="11" name="TextBox 10"/>
          <p:cNvSpPr txBox="1"/>
          <p:nvPr/>
        </p:nvSpPr>
        <p:spPr>
          <a:xfrm>
            <a:off x="5651500" y="5524500"/>
            <a:ext cx="1678441" cy="292388"/>
          </a:xfrm>
          <a:prstGeom prst="rect">
            <a:avLst/>
          </a:prstGeom>
          <a:noFill/>
        </p:spPr>
        <p:txBody>
          <a:bodyPr vert="horz" rtlCol="0">
            <a:spAutoFit/>
          </a:bodyPr>
          <a:lstStyle/>
          <a:p>
            <a:r>
              <a:rPr lang="en-US" sz="1300" b="1" smtClean="0">
                <a:solidFill>
                  <a:srgbClr val="000000"/>
                </a:solidFill>
                <a:latin typeface="Arial - 17"/>
              </a:rPr>
              <a:t>disadvantages</a:t>
            </a:r>
            <a:endParaRPr lang="en-US" sz="1300" b="1">
              <a:solidFill>
                <a:srgbClr val="000000"/>
              </a:solidFill>
              <a:latin typeface="Arial - 17"/>
            </a:endParaRPr>
          </a:p>
        </p:txBody>
      </p:sp>
      <p:pic>
        <p:nvPicPr>
          <p:cNvPr id="12" name="Picture 11"/>
          <p:cNvPicPr>
            <a:picLocks/>
          </p:cNvPicPr>
          <p:nvPr/>
        </p:nvPicPr>
        <p:blipFill>
          <a:blip r:embed="rId4">
            <a:extLst>
              <a:ext uri="{28A0092B-C50C-407E-A947-70E740481C1C}">
                <a14:useLocalDpi xmlns:a14="http://schemas.microsoft.com/office/drawing/2010/main" val="0"/>
              </a:ext>
            </a:extLst>
          </a:blip>
          <a:stretch>
            <a:fillRect/>
          </a:stretch>
        </p:blipFill>
        <p:spPr>
          <a:xfrm>
            <a:off x="7391400" y="1612900"/>
            <a:ext cx="1752600" cy="1663700"/>
          </a:xfrm>
          <a:prstGeom prst="rect">
            <a:avLst/>
          </a:prstGeom>
          <a:solidFill>
            <a:scrgbClr r="0" g="0" b="0">
              <a:alpha val="0"/>
            </a:scrgbClr>
          </a:solidFill>
        </p:spPr>
      </p:pic>
      <p:pic>
        <p:nvPicPr>
          <p:cNvPr id="13" name="Picture 12"/>
          <p:cNvPicPr>
            <a:picLocks/>
          </p:cNvPicPr>
          <p:nvPr/>
        </p:nvPicPr>
        <p:blipFill>
          <a:blip r:embed="rId5">
            <a:extLst>
              <a:ext uri="{28A0092B-C50C-407E-A947-70E740481C1C}">
                <a14:useLocalDpi xmlns:a14="http://schemas.microsoft.com/office/drawing/2010/main" val="0"/>
              </a:ext>
            </a:extLst>
          </a:blip>
          <a:stretch>
            <a:fillRect/>
          </a:stretch>
        </p:blipFill>
        <p:spPr>
          <a:xfrm>
            <a:off x="7556500" y="5511800"/>
            <a:ext cx="1498600" cy="1498600"/>
          </a:xfrm>
          <a:prstGeom prst="rect">
            <a:avLst/>
          </a:prstGeom>
          <a:solidFill>
            <a:scrgbClr r="0" g="0" b="0">
              <a:alpha val="0"/>
            </a:scrgbClr>
          </a:solidFill>
        </p:spPr>
      </p:pic>
    </p:spTree>
    <p:extLst>
      <p:ext uri="{BB962C8B-B14F-4D97-AF65-F5344CB8AC3E}">
        <p14:creationId xmlns:p14="http://schemas.microsoft.com/office/powerpoint/2010/main" val="4149775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930400" y="622300"/>
            <a:ext cx="1854746" cy="369332"/>
          </a:xfrm>
          <a:prstGeom prst="rect">
            <a:avLst/>
          </a:prstGeom>
          <a:noFill/>
        </p:spPr>
        <p:txBody>
          <a:bodyPr vert="horz" rtlCol="0">
            <a:spAutoFit/>
          </a:bodyPr>
          <a:lstStyle/>
          <a:p>
            <a:r>
              <a:rPr lang="en-US" b="1" smtClean="0">
                <a:solidFill>
                  <a:srgbClr val="009300"/>
                </a:solidFill>
                <a:latin typeface="Arial - 24"/>
              </a:rPr>
              <a:t>Advantages</a:t>
            </a:r>
            <a:endParaRPr lang="en-US" b="1">
              <a:solidFill>
                <a:srgbClr val="009300"/>
              </a:solidFill>
              <a:latin typeface="Arial - 24"/>
            </a:endParaRPr>
          </a:p>
        </p:txBody>
      </p:sp>
      <p:sp>
        <p:nvSpPr>
          <p:cNvPr id="3" name="TextBox 2"/>
          <p:cNvSpPr txBox="1"/>
          <p:nvPr/>
        </p:nvSpPr>
        <p:spPr>
          <a:xfrm>
            <a:off x="1943100" y="3924300"/>
            <a:ext cx="2278459" cy="369332"/>
          </a:xfrm>
          <a:prstGeom prst="rect">
            <a:avLst/>
          </a:prstGeom>
          <a:noFill/>
        </p:spPr>
        <p:txBody>
          <a:bodyPr vert="horz" rtlCol="0">
            <a:spAutoFit/>
          </a:bodyPr>
          <a:lstStyle/>
          <a:p>
            <a:r>
              <a:rPr lang="en-US" b="1" smtClean="0">
                <a:solidFill>
                  <a:srgbClr val="009300"/>
                </a:solidFill>
                <a:latin typeface="Arial - 24"/>
              </a:rPr>
              <a:t>Disadvantages</a:t>
            </a:r>
            <a:endParaRPr lang="en-US" b="1">
              <a:solidFill>
                <a:srgbClr val="009300"/>
              </a:solidFill>
              <a:latin typeface="Arial - 24"/>
            </a:endParaRPr>
          </a:p>
        </p:txBody>
      </p:sp>
      <p:sp>
        <p:nvSpPr>
          <p:cNvPr id="4" name="TextBox 3"/>
          <p:cNvSpPr txBox="1"/>
          <p:nvPr/>
        </p:nvSpPr>
        <p:spPr>
          <a:xfrm>
            <a:off x="2692400" y="1193800"/>
            <a:ext cx="5638292" cy="1015663"/>
          </a:xfrm>
          <a:prstGeom prst="rect">
            <a:avLst/>
          </a:prstGeom>
          <a:noFill/>
        </p:spPr>
        <p:txBody>
          <a:bodyPr vert="horz" rtlCol="0">
            <a:spAutoFit/>
          </a:bodyPr>
          <a:lstStyle/>
          <a:p>
            <a:r>
              <a:rPr lang="en-US" sz="2000" b="1" smtClean="0">
                <a:solidFill>
                  <a:srgbClr val="000000"/>
                </a:solidFill>
                <a:latin typeface="Arial - 27"/>
              </a:rPr>
              <a:t>Point linked to question </a:t>
            </a:r>
          </a:p>
          <a:p>
            <a:endParaRPr lang="en-US" sz="2000" b="1" smtClean="0">
              <a:solidFill>
                <a:srgbClr val="000000"/>
              </a:solidFill>
              <a:latin typeface="Arial - 27"/>
            </a:endParaRPr>
          </a:p>
          <a:p>
            <a:r>
              <a:rPr lang="en-US" sz="2000" b="1" smtClean="0">
                <a:solidFill>
                  <a:srgbClr val="000000"/>
                </a:solidFill>
                <a:latin typeface="Arial - 27"/>
              </a:rPr>
              <a:t>Ex</a:t>
            </a:r>
            <a:r>
              <a:rPr lang="en-US" sz="2000" b="1" smtClean="0">
                <a:solidFill>
                  <a:srgbClr val="0000FF"/>
                </a:solidFill>
                <a:latin typeface="Arial - 27"/>
              </a:rPr>
              <a:t>planations</a:t>
            </a:r>
            <a:endParaRPr lang="en-US" sz="2000" b="1">
              <a:solidFill>
                <a:srgbClr val="0000FF"/>
              </a:solidFill>
              <a:latin typeface="Arial - 27"/>
            </a:endParaRPr>
          </a:p>
        </p:txBody>
      </p:sp>
      <p:grpSp>
        <p:nvGrpSpPr>
          <p:cNvPr id="7" name="Group 6"/>
          <p:cNvGrpSpPr/>
          <p:nvPr/>
        </p:nvGrpSpPr>
        <p:grpSpPr>
          <a:xfrm>
            <a:off x="6479921" y="1682115"/>
            <a:ext cx="1415924" cy="1860551"/>
            <a:chOff x="6479921" y="1682115"/>
            <a:chExt cx="1415924" cy="1860551"/>
          </a:xfrm>
        </p:grpSpPr>
        <p:sp>
          <p:nvSpPr>
            <p:cNvPr id="5" name="Freeform 4"/>
            <p:cNvSpPr/>
            <p:nvPr/>
          </p:nvSpPr>
          <p:spPr>
            <a:xfrm>
              <a:off x="6479921" y="1682115"/>
              <a:ext cx="1415924" cy="1860551"/>
            </a:xfrm>
            <a:custGeom>
              <a:avLst/>
              <a:gdLst/>
              <a:ahLst/>
              <a:cxnLst/>
              <a:rect l="0" t="0" r="0" b="0"/>
              <a:pathLst>
                <a:path w="1415924" h="1860551">
                  <a:moveTo>
                    <a:pt x="0" y="0"/>
                  </a:moveTo>
                  <a:lnTo>
                    <a:pt x="1415923" y="0"/>
                  </a:lnTo>
                  <a:lnTo>
                    <a:pt x="1415923" y="1860550"/>
                  </a:lnTo>
                  <a:lnTo>
                    <a:pt x="0" y="1860550"/>
                  </a:lnTo>
                  <a:close/>
                </a:path>
              </a:pathLst>
            </a:cu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p:cNvPicPr>
            <p:nvPr/>
          </p:nvPicPr>
          <p:blipFill>
            <a:blip r:embed="rId2">
              <a:extLst>
                <a:ext uri="{28A0092B-C50C-407E-A947-70E740481C1C}">
                  <a14:useLocalDpi xmlns:a14="http://schemas.microsoft.com/office/drawing/2010/main" val="0"/>
                </a:ext>
              </a:extLst>
            </a:blip>
            <a:stretch>
              <a:fillRect/>
            </a:stretch>
          </p:blipFill>
          <p:spPr>
            <a:xfrm>
              <a:off x="6498844" y="1841627"/>
              <a:ext cx="1378712" cy="1578737"/>
            </a:xfrm>
            <a:prstGeom prst="rect">
              <a:avLst/>
            </a:prstGeom>
            <a:solidFill>
              <a:scrgbClr r="0" g="0" b="0">
                <a:alpha val="0"/>
              </a:scrgbClr>
            </a:solidFill>
          </p:spPr>
        </p:pic>
      </p:grpSp>
      <p:grpSp>
        <p:nvGrpSpPr>
          <p:cNvPr id="11" name="Group 10"/>
          <p:cNvGrpSpPr/>
          <p:nvPr/>
        </p:nvGrpSpPr>
        <p:grpSpPr>
          <a:xfrm>
            <a:off x="5097526" y="2062480"/>
            <a:ext cx="1283716" cy="1026922"/>
            <a:chOff x="5097526" y="2062480"/>
            <a:chExt cx="1283716" cy="1026922"/>
          </a:xfrm>
        </p:grpSpPr>
        <p:cxnSp>
          <p:nvCxnSpPr>
            <p:cNvPr id="8" name="Straight Connector 7"/>
            <p:cNvCxnSpPr/>
            <p:nvPr/>
          </p:nvCxnSpPr>
          <p:spPr>
            <a:xfrm flipV="1">
              <a:off x="5097526" y="2062480"/>
              <a:ext cx="1212977" cy="409448"/>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06416" y="2540508"/>
              <a:ext cx="1204087" cy="0"/>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06416" y="2620264"/>
              <a:ext cx="1274826" cy="469138"/>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108200" y="2399792"/>
            <a:ext cx="581280" cy="464118"/>
            <a:chOff x="2108200" y="2399792"/>
            <a:chExt cx="581280" cy="464118"/>
          </a:xfrm>
        </p:grpSpPr>
        <p:sp>
          <p:nvSpPr>
            <p:cNvPr id="12" name="TextBox 11"/>
            <p:cNvSpPr txBox="1"/>
            <p:nvPr/>
          </p:nvSpPr>
          <p:spPr>
            <a:xfrm>
              <a:off x="2108200" y="2463800"/>
              <a:ext cx="557749" cy="400110"/>
            </a:xfrm>
            <a:prstGeom prst="rect">
              <a:avLst/>
            </a:prstGeom>
            <a:noFill/>
          </p:spPr>
          <p:txBody>
            <a:bodyPr vert="horz" rtlCol="0">
              <a:spAutoFit/>
            </a:bodyPr>
            <a:lstStyle/>
            <a:p>
              <a:r>
                <a:rPr lang="en-US" sz="1000" b="1" smtClean="0">
                  <a:solidFill>
                    <a:srgbClr val="0000FF"/>
                  </a:solidFill>
                  <a:latin typeface="Candy Round BTN - 14"/>
                </a:rPr>
                <a:t>Explain</a:t>
              </a:r>
              <a:endParaRPr lang="en-US" sz="1000" b="1">
                <a:solidFill>
                  <a:srgbClr val="0000FF"/>
                </a:solidFill>
                <a:latin typeface="Candy Round BTN - 14"/>
              </a:endParaRPr>
            </a:p>
          </p:txBody>
        </p:sp>
        <p:sp>
          <p:nvSpPr>
            <p:cNvPr id="13" name="Freeform 12"/>
            <p:cNvSpPr/>
            <p:nvPr/>
          </p:nvSpPr>
          <p:spPr>
            <a:xfrm>
              <a:off x="2119503" y="2399792"/>
              <a:ext cx="569977" cy="355347"/>
            </a:xfrm>
            <a:custGeom>
              <a:avLst/>
              <a:gdLst/>
              <a:ahLst/>
              <a:cxnLst/>
              <a:rect l="0" t="0" r="0" b="0"/>
              <a:pathLst>
                <a:path w="569977" h="355347">
                  <a:moveTo>
                    <a:pt x="0" y="0"/>
                  </a:moveTo>
                  <a:lnTo>
                    <a:pt x="569976" y="0"/>
                  </a:lnTo>
                  <a:lnTo>
                    <a:pt x="569976" y="355346"/>
                  </a:lnTo>
                  <a:lnTo>
                    <a:pt x="0" y="355346"/>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2260600" y="0"/>
            <a:ext cx="5378028" cy="430887"/>
          </a:xfrm>
          <a:prstGeom prst="rect">
            <a:avLst/>
          </a:prstGeom>
          <a:noFill/>
        </p:spPr>
        <p:txBody>
          <a:bodyPr vert="horz" rtlCol="0">
            <a:spAutoFit/>
          </a:bodyPr>
          <a:lstStyle/>
          <a:p>
            <a:r>
              <a:rPr lang="en-US" sz="2200" b="1" smtClean="0">
                <a:solidFill>
                  <a:srgbClr val="000000"/>
                </a:solidFill>
                <a:latin typeface="Arial - 30"/>
              </a:rPr>
              <a:t>Formula for 8 mark response</a:t>
            </a:r>
            <a:endParaRPr lang="en-US" sz="2200" b="1">
              <a:solidFill>
                <a:srgbClr val="000000"/>
              </a:solidFill>
              <a:latin typeface="Arial - 30"/>
            </a:endParaRPr>
          </a:p>
        </p:txBody>
      </p:sp>
      <p:sp>
        <p:nvSpPr>
          <p:cNvPr id="16" name="Freeform 15"/>
          <p:cNvSpPr/>
          <p:nvPr/>
        </p:nvSpPr>
        <p:spPr>
          <a:xfrm>
            <a:off x="2011680" y="1000760"/>
            <a:ext cx="5947411" cy="2614931"/>
          </a:xfrm>
          <a:custGeom>
            <a:avLst/>
            <a:gdLst/>
            <a:ahLst/>
            <a:cxnLst/>
            <a:rect l="0" t="0" r="0" b="0"/>
            <a:pathLst>
              <a:path w="5947411" h="2614931">
                <a:moveTo>
                  <a:pt x="0" y="0"/>
                </a:moveTo>
                <a:lnTo>
                  <a:pt x="5947410" y="0"/>
                </a:lnTo>
                <a:lnTo>
                  <a:pt x="5947410" y="2614930"/>
                </a:lnTo>
                <a:lnTo>
                  <a:pt x="0" y="261493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679700" y="4457700"/>
            <a:ext cx="5638292" cy="1015663"/>
          </a:xfrm>
          <a:prstGeom prst="rect">
            <a:avLst/>
          </a:prstGeom>
          <a:noFill/>
        </p:spPr>
        <p:txBody>
          <a:bodyPr vert="horz" rtlCol="0">
            <a:spAutoFit/>
          </a:bodyPr>
          <a:lstStyle/>
          <a:p>
            <a:r>
              <a:rPr lang="en-US" sz="2000" b="1" smtClean="0">
                <a:solidFill>
                  <a:srgbClr val="000000"/>
                </a:solidFill>
                <a:latin typeface="Arial - 27"/>
              </a:rPr>
              <a:t>Point linked to question </a:t>
            </a:r>
          </a:p>
          <a:p>
            <a:endParaRPr lang="en-US" sz="2000" b="1" smtClean="0">
              <a:solidFill>
                <a:srgbClr val="000000"/>
              </a:solidFill>
              <a:latin typeface="Arial - 27"/>
            </a:endParaRPr>
          </a:p>
          <a:p>
            <a:r>
              <a:rPr lang="en-US" sz="2000" b="1" smtClean="0">
                <a:solidFill>
                  <a:srgbClr val="000000"/>
                </a:solidFill>
                <a:latin typeface="Arial - 27"/>
              </a:rPr>
              <a:t>Ex</a:t>
            </a:r>
            <a:r>
              <a:rPr lang="en-US" sz="2000" b="1" smtClean="0">
                <a:solidFill>
                  <a:srgbClr val="0000FF"/>
                </a:solidFill>
                <a:latin typeface="Arial - 27"/>
              </a:rPr>
              <a:t>planations</a:t>
            </a:r>
            <a:endParaRPr lang="en-US" sz="2000" b="1">
              <a:solidFill>
                <a:srgbClr val="0000FF"/>
              </a:solidFill>
              <a:latin typeface="Arial - 27"/>
            </a:endParaRPr>
          </a:p>
        </p:txBody>
      </p:sp>
      <p:grpSp>
        <p:nvGrpSpPr>
          <p:cNvPr id="20" name="Group 19"/>
          <p:cNvGrpSpPr/>
          <p:nvPr/>
        </p:nvGrpSpPr>
        <p:grpSpPr>
          <a:xfrm>
            <a:off x="6467221" y="4946015"/>
            <a:ext cx="1415924" cy="1860551"/>
            <a:chOff x="6467221" y="4946015"/>
            <a:chExt cx="1415924" cy="1860551"/>
          </a:xfrm>
        </p:grpSpPr>
        <p:sp>
          <p:nvSpPr>
            <p:cNvPr id="18" name="Freeform 17"/>
            <p:cNvSpPr/>
            <p:nvPr/>
          </p:nvSpPr>
          <p:spPr>
            <a:xfrm>
              <a:off x="6467221" y="4946015"/>
              <a:ext cx="1415924" cy="1860551"/>
            </a:xfrm>
            <a:custGeom>
              <a:avLst/>
              <a:gdLst/>
              <a:ahLst/>
              <a:cxnLst/>
              <a:rect l="0" t="0" r="0" b="0"/>
              <a:pathLst>
                <a:path w="1415924" h="1860551">
                  <a:moveTo>
                    <a:pt x="0" y="0"/>
                  </a:moveTo>
                  <a:lnTo>
                    <a:pt x="1415923" y="0"/>
                  </a:lnTo>
                  <a:lnTo>
                    <a:pt x="1415923" y="1860550"/>
                  </a:lnTo>
                  <a:lnTo>
                    <a:pt x="0" y="1860550"/>
                  </a:lnTo>
                  <a:close/>
                </a:path>
              </a:pathLst>
            </a:cu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p:cNvPicPr>
            <p:nvPr/>
          </p:nvPicPr>
          <p:blipFill>
            <a:blip r:embed="rId2">
              <a:extLst>
                <a:ext uri="{28A0092B-C50C-407E-A947-70E740481C1C}">
                  <a14:useLocalDpi xmlns:a14="http://schemas.microsoft.com/office/drawing/2010/main" val="0"/>
                </a:ext>
              </a:extLst>
            </a:blip>
            <a:stretch>
              <a:fillRect/>
            </a:stretch>
          </p:blipFill>
          <p:spPr>
            <a:xfrm>
              <a:off x="6486144" y="5105527"/>
              <a:ext cx="1378712" cy="1578737"/>
            </a:xfrm>
            <a:prstGeom prst="rect">
              <a:avLst/>
            </a:prstGeom>
            <a:solidFill>
              <a:scrgbClr r="0" g="0" b="0">
                <a:alpha val="0"/>
              </a:scrgbClr>
            </a:solidFill>
          </p:spPr>
        </p:pic>
      </p:grpSp>
      <p:grpSp>
        <p:nvGrpSpPr>
          <p:cNvPr id="24" name="Group 23"/>
          <p:cNvGrpSpPr/>
          <p:nvPr/>
        </p:nvGrpSpPr>
        <p:grpSpPr>
          <a:xfrm>
            <a:off x="5084826" y="5326380"/>
            <a:ext cx="1283716" cy="1026922"/>
            <a:chOff x="5084826" y="5326380"/>
            <a:chExt cx="1283716" cy="1026922"/>
          </a:xfrm>
        </p:grpSpPr>
        <p:cxnSp>
          <p:nvCxnSpPr>
            <p:cNvPr id="21" name="Straight Connector 20"/>
            <p:cNvCxnSpPr/>
            <p:nvPr/>
          </p:nvCxnSpPr>
          <p:spPr>
            <a:xfrm flipV="1">
              <a:off x="5084826" y="5326380"/>
              <a:ext cx="1212977" cy="409448"/>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93716" y="5804408"/>
              <a:ext cx="1204087" cy="0"/>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093716" y="5884164"/>
              <a:ext cx="1274826" cy="469138"/>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2095500" y="5663692"/>
            <a:ext cx="581280" cy="464118"/>
            <a:chOff x="2095500" y="5663692"/>
            <a:chExt cx="581280" cy="464118"/>
          </a:xfrm>
        </p:grpSpPr>
        <p:sp>
          <p:nvSpPr>
            <p:cNvPr id="25" name="TextBox 24"/>
            <p:cNvSpPr txBox="1"/>
            <p:nvPr/>
          </p:nvSpPr>
          <p:spPr>
            <a:xfrm>
              <a:off x="2095500" y="5727700"/>
              <a:ext cx="557749" cy="400110"/>
            </a:xfrm>
            <a:prstGeom prst="rect">
              <a:avLst/>
            </a:prstGeom>
            <a:noFill/>
          </p:spPr>
          <p:txBody>
            <a:bodyPr vert="horz" rtlCol="0">
              <a:spAutoFit/>
            </a:bodyPr>
            <a:lstStyle/>
            <a:p>
              <a:r>
                <a:rPr lang="en-US" sz="1000" b="1" smtClean="0">
                  <a:solidFill>
                    <a:srgbClr val="0000FF"/>
                  </a:solidFill>
                  <a:latin typeface="Candy Round BTN - 14"/>
                </a:rPr>
                <a:t>Explain</a:t>
              </a:r>
              <a:endParaRPr lang="en-US" sz="1000" b="1">
                <a:solidFill>
                  <a:srgbClr val="0000FF"/>
                </a:solidFill>
                <a:latin typeface="Candy Round BTN - 14"/>
              </a:endParaRPr>
            </a:p>
          </p:txBody>
        </p:sp>
        <p:sp>
          <p:nvSpPr>
            <p:cNvPr id="26" name="Freeform 25"/>
            <p:cNvSpPr/>
            <p:nvPr/>
          </p:nvSpPr>
          <p:spPr>
            <a:xfrm>
              <a:off x="2106803" y="5663692"/>
              <a:ext cx="569977" cy="355347"/>
            </a:xfrm>
            <a:custGeom>
              <a:avLst/>
              <a:gdLst/>
              <a:ahLst/>
              <a:cxnLst/>
              <a:rect l="0" t="0" r="0" b="0"/>
              <a:pathLst>
                <a:path w="569977" h="355347">
                  <a:moveTo>
                    <a:pt x="0" y="0"/>
                  </a:moveTo>
                  <a:lnTo>
                    <a:pt x="569976" y="0"/>
                  </a:lnTo>
                  <a:lnTo>
                    <a:pt x="569976" y="355346"/>
                  </a:lnTo>
                  <a:lnTo>
                    <a:pt x="0" y="355346"/>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Freeform 27"/>
          <p:cNvSpPr/>
          <p:nvPr/>
        </p:nvSpPr>
        <p:spPr>
          <a:xfrm>
            <a:off x="1998980" y="4264660"/>
            <a:ext cx="5947411" cy="2614931"/>
          </a:xfrm>
          <a:custGeom>
            <a:avLst/>
            <a:gdLst/>
            <a:ahLst/>
            <a:cxnLst/>
            <a:rect l="0" t="0" r="0" b="0"/>
            <a:pathLst>
              <a:path w="5947411" h="2614931">
                <a:moveTo>
                  <a:pt x="0" y="0"/>
                </a:moveTo>
                <a:lnTo>
                  <a:pt x="5947410" y="0"/>
                </a:lnTo>
                <a:lnTo>
                  <a:pt x="5947410" y="2614930"/>
                </a:lnTo>
                <a:lnTo>
                  <a:pt x="0" y="261493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76300" y="7391400"/>
            <a:ext cx="8887460" cy="323165"/>
          </a:xfrm>
          <a:prstGeom prst="rect">
            <a:avLst/>
          </a:prstGeom>
          <a:noFill/>
        </p:spPr>
        <p:txBody>
          <a:bodyPr vert="horz" rtlCol="0">
            <a:spAutoFit/>
          </a:bodyPr>
          <a:lstStyle/>
          <a:p>
            <a:r>
              <a:rPr lang="en-GB" sz="1500" i="1" smtClean="0">
                <a:solidFill>
                  <a:srgbClr val="000000"/>
                </a:solidFill>
                <a:latin typeface="Arial - 20"/>
              </a:rPr>
              <a:t>You will need 3/4 explained points for advantages and disadvantages</a:t>
            </a:r>
            <a:endParaRPr lang="en-US" sz="1500" i="1">
              <a:solidFill>
                <a:srgbClr val="000000"/>
              </a:solidFill>
              <a:latin typeface="Arial - 20"/>
            </a:endParaRPr>
          </a:p>
        </p:txBody>
      </p:sp>
      <p:sp>
        <p:nvSpPr>
          <p:cNvPr id="30" name="TextBox 29"/>
          <p:cNvSpPr txBox="1"/>
          <p:nvPr/>
        </p:nvSpPr>
        <p:spPr>
          <a:xfrm>
            <a:off x="7962900" y="2184400"/>
            <a:ext cx="850900" cy="415498"/>
          </a:xfrm>
          <a:prstGeom prst="rect">
            <a:avLst/>
          </a:prstGeom>
          <a:noFill/>
        </p:spPr>
        <p:txBody>
          <a:bodyPr vert="horz" rtlCol="0">
            <a:spAutoFit/>
          </a:bodyPr>
          <a:lstStyle/>
          <a:p>
            <a:r>
              <a:rPr lang="en-US" sz="2100" smtClean="0">
                <a:solidFill>
                  <a:srgbClr val="000000"/>
                </a:solidFill>
                <a:latin typeface="Arial - 28"/>
              </a:rPr>
              <a:t>x3/4</a:t>
            </a:r>
            <a:endParaRPr lang="en-US" sz="2100">
              <a:solidFill>
                <a:srgbClr val="000000"/>
              </a:solidFill>
              <a:latin typeface="Arial - 28"/>
            </a:endParaRPr>
          </a:p>
        </p:txBody>
      </p:sp>
      <p:sp>
        <p:nvSpPr>
          <p:cNvPr id="31" name="TextBox 30"/>
          <p:cNvSpPr txBox="1"/>
          <p:nvPr/>
        </p:nvSpPr>
        <p:spPr>
          <a:xfrm>
            <a:off x="8013700" y="5295900"/>
            <a:ext cx="850900" cy="415498"/>
          </a:xfrm>
          <a:prstGeom prst="rect">
            <a:avLst/>
          </a:prstGeom>
          <a:noFill/>
        </p:spPr>
        <p:txBody>
          <a:bodyPr vert="horz" rtlCol="0">
            <a:spAutoFit/>
          </a:bodyPr>
          <a:lstStyle/>
          <a:p>
            <a:r>
              <a:rPr lang="en-US" sz="2100" smtClean="0">
                <a:solidFill>
                  <a:srgbClr val="000000"/>
                </a:solidFill>
                <a:latin typeface="Arial - 28"/>
              </a:rPr>
              <a:t>x3/4</a:t>
            </a:r>
            <a:endParaRPr lang="en-US" sz="2100">
              <a:solidFill>
                <a:srgbClr val="000000"/>
              </a:solidFill>
              <a:latin typeface="Arial - 28"/>
            </a:endParaRPr>
          </a:p>
        </p:txBody>
      </p:sp>
      <p:grpSp>
        <p:nvGrpSpPr>
          <p:cNvPr id="34" name="Group 33"/>
          <p:cNvGrpSpPr/>
          <p:nvPr/>
        </p:nvGrpSpPr>
        <p:grpSpPr>
          <a:xfrm>
            <a:off x="2069846" y="1079881"/>
            <a:ext cx="628777" cy="628777"/>
            <a:chOff x="2069846" y="1079881"/>
            <a:chExt cx="628777" cy="628777"/>
          </a:xfrm>
        </p:grpSpPr>
        <p:pic>
          <p:nvPicPr>
            <p:cNvPr id="32" name="Picture 31"/>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2069846" y="1079881"/>
              <a:ext cx="628777" cy="628777"/>
            </a:xfrm>
            <a:prstGeom prst="rect">
              <a:avLst/>
            </a:prstGeom>
            <a:solidFill>
              <a:scrgbClr r="0" g="0" b="0">
                <a:alpha val="0"/>
              </a:scrgbClr>
            </a:solidFill>
          </p:spPr>
        </p:pic>
        <p:sp>
          <p:nvSpPr>
            <p:cNvPr id="33" name="Freeform 32"/>
            <p:cNvSpPr/>
            <p:nvPr/>
          </p:nvSpPr>
          <p:spPr>
            <a:xfrm>
              <a:off x="2144268" y="11654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2057146" y="4318381"/>
            <a:ext cx="628777" cy="628777"/>
            <a:chOff x="2057146" y="4318381"/>
            <a:chExt cx="628777" cy="628777"/>
          </a:xfrm>
        </p:grpSpPr>
        <p:pic>
          <p:nvPicPr>
            <p:cNvPr id="35" name="Picture 3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2057146" y="4318381"/>
              <a:ext cx="628777" cy="628777"/>
            </a:xfrm>
            <a:prstGeom prst="rect">
              <a:avLst/>
            </a:prstGeom>
            <a:solidFill>
              <a:scrgbClr r="0" g="0" b="0">
                <a:alpha val="0"/>
              </a:scrgbClr>
            </a:solidFill>
          </p:spPr>
        </p:pic>
        <p:sp>
          <p:nvSpPr>
            <p:cNvPr id="36" name="Freeform 35"/>
            <p:cNvSpPr/>
            <p:nvPr/>
          </p:nvSpPr>
          <p:spPr>
            <a:xfrm>
              <a:off x="2131568" y="44039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3530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298700" y="1803400"/>
            <a:ext cx="7659624" cy="1107996"/>
          </a:xfrm>
          <a:prstGeom prst="rect">
            <a:avLst/>
          </a:prstGeom>
          <a:noFill/>
        </p:spPr>
        <p:txBody>
          <a:bodyPr vert="horz" rtlCol="0">
            <a:spAutoFit/>
          </a:bodyPr>
          <a:lstStyle/>
          <a:p>
            <a:r>
              <a:rPr lang="en-US" sz="2200" smtClean="0">
                <a:solidFill>
                  <a:srgbClr val="009300"/>
                </a:solidFill>
                <a:latin typeface="Arial - 30"/>
              </a:rPr>
              <a:t>A disadvantage</a:t>
            </a:r>
            <a:r>
              <a:rPr lang="en-GB" sz="2200" smtClean="0">
                <a:solidFill>
                  <a:srgbClr val="000000"/>
                </a:solidFill>
                <a:latin typeface="Arial - 30"/>
              </a:rPr>
              <a:t> could be if the marketing company do not perform well this could </a:t>
            </a:r>
            <a:r>
              <a:rPr lang="en-GB" sz="2200" smtClean="0">
                <a:solidFill>
                  <a:srgbClr val="0000FF"/>
                </a:solidFill>
                <a:latin typeface="Arial - 30"/>
              </a:rPr>
              <a:t>consequently</a:t>
            </a:r>
            <a:r>
              <a:rPr lang="en-GB" sz="2200" smtClean="0">
                <a:solidFill>
                  <a:srgbClr val="000000"/>
                </a:solidFill>
                <a:latin typeface="Arial - 30"/>
              </a:rPr>
              <a:t> have a negative impact on Joe’s reputation as a promoter.</a:t>
            </a:r>
            <a:endParaRPr lang="en-US" sz="2200">
              <a:solidFill>
                <a:srgbClr val="000000"/>
              </a:solidFill>
              <a:latin typeface="Arial - 30"/>
            </a:endParaRPr>
          </a:p>
        </p:txBody>
      </p:sp>
      <p:grpSp>
        <p:nvGrpSpPr>
          <p:cNvPr id="5" name="Group 4"/>
          <p:cNvGrpSpPr/>
          <p:nvPr/>
        </p:nvGrpSpPr>
        <p:grpSpPr>
          <a:xfrm>
            <a:off x="1395603" y="2704592"/>
            <a:ext cx="783464" cy="612628"/>
            <a:chOff x="1395603" y="2704592"/>
            <a:chExt cx="783464" cy="612628"/>
          </a:xfrm>
        </p:grpSpPr>
        <p:sp>
          <p:nvSpPr>
            <p:cNvPr id="3" name="TextBox 2"/>
            <p:cNvSpPr txBox="1"/>
            <p:nvPr/>
          </p:nvSpPr>
          <p:spPr>
            <a:xfrm>
              <a:off x="1409700" y="2794000"/>
              <a:ext cx="719151" cy="523220"/>
            </a:xfrm>
            <a:prstGeom prst="rect">
              <a:avLst/>
            </a:prstGeom>
            <a:noFill/>
          </p:spPr>
          <p:txBody>
            <a:bodyPr vert="horz" rtlCol="0">
              <a:spAutoFit/>
            </a:bodyPr>
            <a:lstStyle/>
            <a:p>
              <a:r>
                <a:rPr lang="en-US" sz="1400" b="1" smtClean="0">
                  <a:solidFill>
                    <a:srgbClr val="0000FF"/>
                  </a:solidFill>
                  <a:latin typeface="Candy Round BTN - 19"/>
                </a:rPr>
                <a:t>Explain</a:t>
              </a:r>
              <a:endParaRPr lang="en-US" sz="1400" b="1">
                <a:solidFill>
                  <a:srgbClr val="0000FF"/>
                </a:solidFill>
                <a:latin typeface="Candy Round BTN - 19"/>
              </a:endParaRPr>
            </a:p>
          </p:txBody>
        </p:sp>
        <p:sp>
          <p:nvSpPr>
            <p:cNvPr id="4" name="Freeform 3"/>
            <p:cNvSpPr/>
            <p:nvPr/>
          </p:nvSpPr>
          <p:spPr>
            <a:xfrm>
              <a:off x="1395603" y="2704592"/>
              <a:ext cx="783464" cy="488443"/>
            </a:xfrm>
            <a:custGeom>
              <a:avLst/>
              <a:gdLst/>
              <a:ahLst/>
              <a:cxnLst/>
              <a:rect l="0" t="0" r="0" b="0"/>
              <a:pathLst>
                <a:path w="783464" h="488443">
                  <a:moveTo>
                    <a:pt x="0" y="0"/>
                  </a:moveTo>
                  <a:lnTo>
                    <a:pt x="783463" y="0"/>
                  </a:lnTo>
                  <a:lnTo>
                    <a:pt x="783463" y="488442"/>
                  </a:lnTo>
                  <a:lnTo>
                    <a:pt x="0" y="488442"/>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812546" y="1638681"/>
            <a:ext cx="628777" cy="628777"/>
            <a:chOff x="812546" y="1638681"/>
            <a:chExt cx="628777" cy="628777"/>
          </a:xfrm>
        </p:grpSpPr>
        <p:pic>
          <p:nvPicPr>
            <p:cNvPr id="6" name="Picture 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12546" y="1638681"/>
              <a:ext cx="628777" cy="628777"/>
            </a:xfrm>
            <a:prstGeom prst="rect">
              <a:avLst/>
            </a:prstGeom>
            <a:solidFill>
              <a:scrgbClr r="0" g="0" b="0">
                <a:alpha val="0"/>
              </a:scrgbClr>
            </a:solidFill>
          </p:spPr>
        </p:pic>
        <p:sp>
          <p:nvSpPr>
            <p:cNvPr id="7" name="Freeform 6"/>
            <p:cNvSpPr/>
            <p:nvPr/>
          </p:nvSpPr>
          <p:spPr>
            <a:xfrm>
              <a:off x="886968" y="17242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1456690" y="1738630"/>
            <a:ext cx="804418" cy="494792"/>
            <a:chOff x="1456690" y="1738630"/>
            <a:chExt cx="804418" cy="494792"/>
          </a:xfrm>
        </p:grpSpPr>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467739" y="1739773"/>
              <a:ext cx="793369" cy="493649"/>
            </a:xfrm>
            <a:prstGeom prst="rect">
              <a:avLst/>
            </a:prstGeom>
            <a:solidFill>
              <a:scrgbClr r="0" g="0" b="0">
                <a:alpha val="0"/>
              </a:scrgbClr>
            </a:solidFill>
          </p:spPr>
        </p:pic>
        <p:sp>
          <p:nvSpPr>
            <p:cNvPr id="10" name="Freeform 9"/>
            <p:cNvSpPr/>
            <p:nvPr/>
          </p:nvSpPr>
          <p:spPr>
            <a:xfrm>
              <a:off x="1456690" y="1738630"/>
              <a:ext cx="793751" cy="473711"/>
            </a:xfrm>
            <a:custGeom>
              <a:avLst/>
              <a:gdLst/>
              <a:ahLst/>
              <a:cxnLst/>
              <a:rect l="0" t="0" r="0" b="0"/>
              <a:pathLst>
                <a:path w="793751" h="473711">
                  <a:moveTo>
                    <a:pt x="0" y="0"/>
                  </a:moveTo>
                  <a:lnTo>
                    <a:pt x="793750" y="0"/>
                  </a:lnTo>
                  <a:lnTo>
                    <a:pt x="793750" y="473710"/>
                  </a:lnTo>
                  <a:lnTo>
                    <a:pt x="0" y="473710"/>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2235200" y="4724400"/>
            <a:ext cx="7561580" cy="323165"/>
          </a:xfrm>
          <a:prstGeom prst="rect">
            <a:avLst/>
          </a:prstGeom>
          <a:noFill/>
        </p:spPr>
        <p:txBody>
          <a:bodyPr vert="horz" rtlCol="0">
            <a:spAutoFit/>
          </a:bodyPr>
          <a:lstStyle/>
          <a:p>
            <a:r>
              <a:rPr lang="en-GB" sz="1500" i="1" smtClean="0">
                <a:solidFill>
                  <a:srgbClr val="000000"/>
                </a:solidFill>
                <a:latin typeface="Arial - 20"/>
              </a:rPr>
              <a:t>Shows you are linking your point to the situation in the question.</a:t>
            </a:r>
            <a:endParaRPr lang="en-US" sz="1500" i="1">
              <a:solidFill>
                <a:srgbClr val="000000"/>
              </a:solidFill>
              <a:latin typeface="Arial - 20"/>
            </a:endParaRPr>
          </a:p>
        </p:txBody>
      </p:sp>
      <p:grpSp>
        <p:nvGrpSpPr>
          <p:cNvPr id="15" name="Group 14"/>
          <p:cNvGrpSpPr/>
          <p:nvPr/>
        </p:nvGrpSpPr>
        <p:grpSpPr>
          <a:xfrm>
            <a:off x="1484503" y="5244592"/>
            <a:ext cx="783464" cy="612628"/>
            <a:chOff x="1484503" y="5244592"/>
            <a:chExt cx="783464" cy="612628"/>
          </a:xfrm>
        </p:grpSpPr>
        <p:sp>
          <p:nvSpPr>
            <p:cNvPr id="13" name="TextBox 12"/>
            <p:cNvSpPr txBox="1"/>
            <p:nvPr/>
          </p:nvSpPr>
          <p:spPr>
            <a:xfrm>
              <a:off x="1498600" y="5334000"/>
              <a:ext cx="719151" cy="523220"/>
            </a:xfrm>
            <a:prstGeom prst="rect">
              <a:avLst/>
            </a:prstGeom>
            <a:noFill/>
          </p:spPr>
          <p:txBody>
            <a:bodyPr vert="horz" rtlCol="0">
              <a:spAutoFit/>
            </a:bodyPr>
            <a:lstStyle/>
            <a:p>
              <a:r>
                <a:rPr lang="en-US" sz="1400" b="1" smtClean="0">
                  <a:solidFill>
                    <a:srgbClr val="0000FF"/>
                  </a:solidFill>
                  <a:latin typeface="Candy Round BTN - 19"/>
                </a:rPr>
                <a:t>Explain</a:t>
              </a:r>
              <a:endParaRPr lang="en-US" sz="1400" b="1">
                <a:solidFill>
                  <a:srgbClr val="0000FF"/>
                </a:solidFill>
                <a:latin typeface="Candy Round BTN - 19"/>
              </a:endParaRPr>
            </a:p>
          </p:txBody>
        </p:sp>
        <p:sp>
          <p:nvSpPr>
            <p:cNvPr id="14" name="Freeform 13"/>
            <p:cNvSpPr/>
            <p:nvPr/>
          </p:nvSpPr>
          <p:spPr>
            <a:xfrm>
              <a:off x="1484503" y="5244592"/>
              <a:ext cx="783464" cy="488443"/>
            </a:xfrm>
            <a:custGeom>
              <a:avLst/>
              <a:gdLst/>
              <a:ahLst/>
              <a:cxnLst/>
              <a:rect l="0" t="0" r="0" b="0"/>
              <a:pathLst>
                <a:path w="783464" h="488443">
                  <a:moveTo>
                    <a:pt x="0" y="0"/>
                  </a:moveTo>
                  <a:lnTo>
                    <a:pt x="783463" y="0"/>
                  </a:lnTo>
                  <a:lnTo>
                    <a:pt x="783463" y="488442"/>
                  </a:lnTo>
                  <a:lnTo>
                    <a:pt x="0" y="488442"/>
                  </a:lnTo>
                  <a:close/>
                </a:path>
              </a:pathLst>
            </a:custGeom>
            <a:solidFill>
              <a:schemeClr val="accent1">
                <a:alpha val="1000"/>
              </a:schemeClr>
            </a:solidFill>
            <a:ln w="254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1469390" y="5891530"/>
            <a:ext cx="804418" cy="494792"/>
            <a:chOff x="1469390" y="5891530"/>
            <a:chExt cx="804418" cy="494792"/>
          </a:xfrm>
        </p:grpSpPr>
        <p:pic>
          <p:nvPicPr>
            <p:cNvPr id="16" name="Picture 15"/>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480439" y="5892673"/>
              <a:ext cx="793369" cy="493649"/>
            </a:xfrm>
            <a:prstGeom prst="rect">
              <a:avLst/>
            </a:prstGeom>
            <a:solidFill>
              <a:scrgbClr r="0" g="0" b="0">
                <a:alpha val="0"/>
              </a:scrgbClr>
            </a:solidFill>
          </p:spPr>
        </p:pic>
        <p:sp>
          <p:nvSpPr>
            <p:cNvPr id="17" name="Freeform 16"/>
            <p:cNvSpPr/>
            <p:nvPr/>
          </p:nvSpPr>
          <p:spPr>
            <a:xfrm>
              <a:off x="1469390" y="5891530"/>
              <a:ext cx="793751" cy="473711"/>
            </a:xfrm>
            <a:custGeom>
              <a:avLst/>
              <a:gdLst/>
              <a:ahLst/>
              <a:cxnLst/>
              <a:rect l="0" t="0" r="0" b="0"/>
              <a:pathLst>
                <a:path w="793751" h="473711">
                  <a:moveTo>
                    <a:pt x="0" y="0"/>
                  </a:moveTo>
                  <a:lnTo>
                    <a:pt x="793750" y="0"/>
                  </a:lnTo>
                  <a:lnTo>
                    <a:pt x="793750" y="473710"/>
                  </a:lnTo>
                  <a:lnTo>
                    <a:pt x="0" y="473710"/>
                  </a:lnTo>
                  <a:close/>
                </a:path>
              </a:pathLst>
            </a:custGeom>
            <a:solidFill>
              <a:schemeClr val="accent1">
                <a:alpha val="100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2349500" y="5994400"/>
            <a:ext cx="7505700" cy="553998"/>
          </a:xfrm>
          <a:prstGeom prst="rect">
            <a:avLst/>
          </a:prstGeom>
          <a:noFill/>
        </p:spPr>
        <p:txBody>
          <a:bodyPr vert="horz" rtlCol="0">
            <a:spAutoFit/>
          </a:bodyPr>
          <a:lstStyle/>
          <a:p>
            <a:r>
              <a:rPr lang="en-GB" sz="1500" i="1" smtClean="0">
                <a:solidFill>
                  <a:srgbClr val="000000"/>
                </a:solidFill>
                <a:latin typeface="Arial - 20"/>
              </a:rPr>
              <a:t>Shows you are creating a balanced response (ensure you have both advantages as well as disadvantages).</a:t>
            </a:r>
            <a:endParaRPr lang="en-US" sz="1500" i="1">
              <a:solidFill>
                <a:srgbClr val="000000"/>
              </a:solidFill>
              <a:latin typeface="Arial - 20"/>
            </a:endParaRPr>
          </a:p>
        </p:txBody>
      </p:sp>
      <p:grpSp>
        <p:nvGrpSpPr>
          <p:cNvPr id="22" name="Group 21"/>
          <p:cNvGrpSpPr/>
          <p:nvPr/>
        </p:nvGrpSpPr>
        <p:grpSpPr>
          <a:xfrm>
            <a:off x="1409446" y="4559681"/>
            <a:ext cx="628777" cy="628777"/>
            <a:chOff x="1409446" y="4559681"/>
            <a:chExt cx="628777" cy="628777"/>
          </a:xfrm>
        </p:grpSpPr>
        <p:pic>
          <p:nvPicPr>
            <p:cNvPr id="20" name="Picture 1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409446" y="4559681"/>
              <a:ext cx="628777" cy="628777"/>
            </a:xfrm>
            <a:prstGeom prst="rect">
              <a:avLst/>
            </a:prstGeom>
            <a:solidFill>
              <a:scrgbClr r="0" g="0" b="0">
                <a:alpha val="0"/>
              </a:scrgbClr>
            </a:solidFill>
          </p:spPr>
        </p:pic>
        <p:sp>
          <p:nvSpPr>
            <p:cNvPr id="21" name="Freeform 20"/>
            <p:cNvSpPr/>
            <p:nvPr/>
          </p:nvSpPr>
          <p:spPr>
            <a:xfrm>
              <a:off x="1483868" y="4645279"/>
              <a:ext cx="473584" cy="473584"/>
            </a:xfrm>
            <a:custGeom>
              <a:avLst/>
              <a:gdLst/>
              <a:ahLst/>
              <a:cxnLst/>
              <a:rect l="0" t="0" r="0" b="0"/>
              <a:pathLst>
                <a:path w="473584" h="473584">
                  <a:moveTo>
                    <a:pt x="0" y="0"/>
                  </a:moveTo>
                  <a:lnTo>
                    <a:pt x="473583" y="0"/>
                  </a:lnTo>
                  <a:lnTo>
                    <a:pt x="473583" y="473583"/>
                  </a:lnTo>
                  <a:lnTo>
                    <a:pt x="0" y="473583"/>
                  </a:lnTo>
                  <a:close/>
                </a:path>
              </a:pathLst>
            </a:cu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2324100" y="5372100"/>
            <a:ext cx="4278188" cy="323165"/>
          </a:xfrm>
          <a:prstGeom prst="rect">
            <a:avLst/>
          </a:prstGeom>
          <a:noFill/>
        </p:spPr>
        <p:txBody>
          <a:bodyPr vert="horz" rtlCol="0">
            <a:spAutoFit/>
          </a:bodyPr>
          <a:lstStyle/>
          <a:p>
            <a:r>
              <a:rPr lang="en-GB" sz="1500" i="1" smtClean="0">
                <a:solidFill>
                  <a:srgbClr val="000000"/>
                </a:solidFill>
                <a:latin typeface="Arial - 20"/>
              </a:rPr>
              <a:t>Shows you are explaining your point.</a:t>
            </a:r>
            <a:endParaRPr lang="en-US" sz="1500" i="1">
              <a:solidFill>
                <a:srgbClr val="000000"/>
              </a:solidFill>
              <a:latin typeface="Arial - 20"/>
            </a:endParaRPr>
          </a:p>
        </p:txBody>
      </p:sp>
      <p:sp>
        <p:nvSpPr>
          <p:cNvPr id="24" name="Freeform 23"/>
          <p:cNvSpPr/>
          <p:nvPr/>
        </p:nvSpPr>
        <p:spPr>
          <a:xfrm>
            <a:off x="617220" y="1320800"/>
            <a:ext cx="8840471" cy="2548891"/>
          </a:xfrm>
          <a:custGeom>
            <a:avLst/>
            <a:gdLst/>
            <a:ahLst/>
            <a:cxnLst/>
            <a:rect l="0" t="0" r="0" b="0"/>
            <a:pathLst>
              <a:path w="8840471" h="2548891">
                <a:moveTo>
                  <a:pt x="0" y="0"/>
                </a:moveTo>
                <a:lnTo>
                  <a:pt x="8840470" y="0"/>
                </a:lnTo>
                <a:lnTo>
                  <a:pt x="8840470" y="2548890"/>
                </a:lnTo>
                <a:lnTo>
                  <a:pt x="0" y="254889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143000" y="114300"/>
            <a:ext cx="8876665" cy="461665"/>
          </a:xfrm>
          <a:prstGeom prst="rect">
            <a:avLst/>
          </a:prstGeom>
          <a:noFill/>
        </p:spPr>
        <p:txBody>
          <a:bodyPr vert="horz" rtlCol="0">
            <a:spAutoFit/>
          </a:bodyPr>
          <a:lstStyle/>
          <a:p>
            <a:r>
              <a:rPr lang="en-GB" sz="2400" smtClean="0">
                <a:solidFill>
                  <a:srgbClr val="000000"/>
                </a:solidFill>
                <a:latin typeface="Arial - 32"/>
              </a:rPr>
              <a:t>A sample of what part of the formula looks like </a:t>
            </a:r>
            <a:endParaRPr lang="en-US" sz="2400">
              <a:solidFill>
                <a:srgbClr val="000000"/>
              </a:solidFill>
              <a:latin typeface="Arial - 32"/>
            </a:endParaRPr>
          </a:p>
        </p:txBody>
      </p:sp>
    </p:spTree>
    <p:extLst>
      <p:ext uri="{BB962C8B-B14F-4D97-AF65-F5344CB8AC3E}">
        <p14:creationId xmlns:p14="http://schemas.microsoft.com/office/powerpoint/2010/main" val="189151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320800" y="736600"/>
            <a:ext cx="7734300" cy="3970318"/>
          </a:xfrm>
          <a:prstGeom prst="rect">
            <a:avLst/>
          </a:prstGeom>
          <a:noFill/>
        </p:spPr>
        <p:txBody>
          <a:bodyPr vert="horz" rtlCol="0">
            <a:spAutoFit/>
          </a:bodyPr>
          <a:lstStyle/>
          <a:p>
            <a:r>
              <a:rPr lang="en-US" smtClean="0">
                <a:solidFill>
                  <a:srgbClr val="000000"/>
                </a:solidFill>
                <a:latin typeface="Arial - 24"/>
              </a:rPr>
              <a:t>One advantage</a:t>
            </a:r>
            <a:r>
              <a:rPr lang="en-GB" smtClean="0">
                <a:solidFill>
                  <a:srgbClr val="000000"/>
                </a:solidFill>
                <a:latin typeface="Arial - 24"/>
              </a:rPr>
              <a:t> is the marketing company are likely to have more experience of designing promotional materials and strategy, resulting in a reliable, professional service. </a:t>
            </a:r>
          </a:p>
          <a:p>
            <a:endParaRPr lang="en-US" smtClean="0">
              <a:solidFill>
                <a:srgbClr val="000000"/>
              </a:solidFill>
              <a:latin typeface="Arial - 24"/>
            </a:endParaRPr>
          </a:p>
          <a:p>
            <a:r>
              <a:rPr lang="en-GB" smtClean="0">
                <a:solidFill>
                  <a:srgbClr val="000000"/>
                </a:solidFill>
                <a:latin typeface="Arial - 24"/>
              </a:rPr>
              <a:t>Because the marketing company are local, the advantage is the established connections with the local music scene, including: access to local suppliers, e.g. graphic designers, printers, leafleting. This will result in the bid being more relevant to the local area.</a:t>
            </a:r>
          </a:p>
          <a:p>
            <a:endParaRPr lang="en-US" smtClean="0">
              <a:solidFill>
                <a:srgbClr val="000000"/>
              </a:solidFill>
              <a:latin typeface="Arial - 24"/>
            </a:endParaRPr>
          </a:p>
          <a:p>
            <a:r>
              <a:rPr lang="en-GB" smtClean="0">
                <a:solidFill>
                  <a:srgbClr val="000000"/>
                </a:solidFill>
                <a:latin typeface="Arial - 24"/>
              </a:rPr>
              <a:t>Another advantage is the marketing company are likely to have knowledge of interrelation between local networks, including musicians, promoters, marketing, venues, studios and broadcasters, which could result in better communication between the promoter and the networks. </a:t>
            </a:r>
          </a:p>
          <a:p>
            <a:endParaRPr lang="en-US">
              <a:solidFill>
                <a:srgbClr val="000000"/>
              </a:solidFill>
              <a:latin typeface="Arial - 24"/>
            </a:endParaRPr>
          </a:p>
        </p:txBody>
      </p:sp>
      <p:sp>
        <p:nvSpPr>
          <p:cNvPr id="3" name="TextBox 2"/>
          <p:cNvSpPr txBox="1"/>
          <p:nvPr/>
        </p:nvSpPr>
        <p:spPr>
          <a:xfrm>
            <a:off x="1092200" y="0"/>
            <a:ext cx="9880600" cy="430887"/>
          </a:xfrm>
          <a:prstGeom prst="rect">
            <a:avLst/>
          </a:prstGeom>
          <a:noFill/>
        </p:spPr>
        <p:txBody>
          <a:bodyPr vert="horz" rtlCol="0">
            <a:spAutoFit/>
          </a:bodyPr>
          <a:lstStyle/>
          <a:p>
            <a:r>
              <a:rPr lang="en-GB" sz="2200" smtClean="0">
                <a:solidFill>
                  <a:srgbClr val="000000"/>
                </a:solidFill>
                <a:latin typeface="Arial - 30"/>
              </a:rPr>
              <a:t>Can you identify the parts of the formula?</a:t>
            </a:r>
            <a:endParaRPr lang="en-US" sz="2200">
              <a:solidFill>
                <a:srgbClr val="000000"/>
              </a:solidFill>
              <a:latin typeface="Arial - 30"/>
            </a:endParaRPr>
          </a:p>
        </p:txBody>
      </p:sp>
      <p:sp>
        <p:nvSpPr>
          <p:cNvPr id="4" name="TextBox 3">
            <a:hlinkClick r:id="rId2" action="ppaction://hlinkfile"/>
          </p:cNvPr>
          <p:cNvSpPr txBox="1"/>
          <p:nvPr/>
        </p:nvSpPr>
        <p:spPr>
          <a:xfrm>
            <a:off x="457200" y="381000"/>
            <a:ext cx="4888632" cy="323165"/>
          </a:xfrm>
          <a:prstGeom prst="rect">
            <a:avLst/>
          </a:prstGeom>
          <a:noFill/>
        </p:spPr>
        <p:txBody>
          <a:bodyPr vert="horz" rtlCol="0">
            <a:spAutoFit/>
          </a:bodyPr>
          <a:lstStyle/>
          <a:p>
            <a:r>
              <a:rPr lang="en-GB" sz="1500" smtClean="0">
                <a:solidFill>
                  <a:srgbClr val="000000"/>
                </a:solidFill>
                <a:latin typeface="Times New Roman - 20"/>
              </a:rPr>
              <a:t>Music Unit 1 model answer with formula.docx</a:t>
            </a:r>
            <a:endParaRPr lang="en-US" sz="1500">
              <a:solidFill>
                <a:srgbClr val="000000"/>
              </a:solidFill>
              <a:latin typeface="Times New Roman - 20"/>
            </a:endParaRPr>
          </a:p>
        </p:txBody>
      </p:sp>
    </p:spTree>
    <p:extLst>
      <p:ext uri="{BB962C8B-B14F-4D97-AF65-F5344CB8AC3E}">
        <p14:creationId xmlns:p14="http://schemas.microsoft.com/office/powerpoint/2010/main" val="240852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939800" y="546100"/>
            <a:ext cx="8077200" cy="3416320"/>
          </a:xfrm>
          <a:prstGeom prst="rect">
            <a:avLst/>
          </a:prstGeom>
          <a:noFill/>
        </p:spPr>
        <p:txBody>
          <a:bodyPr vert="horz" rtlCol="0">
            <a:spAutoFit/>
          </a:bodyPr>
          <a:lstStyle/>
          <a:p>
            <a:endParaRPr lang="en-US" smtClean="0"/>
          </a:p>
          <a:p>
            <a:r>
              <a:rPr lang="en-GB" smtClean="0"/>
              <a:t>H</a:t>
            </a:r>
            <a:r>
              <a:rPr lang="en-GB" smtClean="0">
                <a:solidFill>
                  <a:srgbClr val="000000"/>
                </a:solidFill>
                <a:latin typeface="Arial - 24"/>
              </a:rPr>
              <a:t>owever, a disadvantage could be the marketing company may want too much control in strategies and decision making, resulting in a loss of creative control for Joe. </a:t>
            </a:r>
          </a:p>
          <a:p>
            <a:endParaRPr lang="en-US" smtClean="0">
              <a:solidFill>
                <a:srgbClr val="000000"/>
              </a:solidFill>
              <a:latin typeface="Arial - 24"/>
            </a:endParaRPr>
          </a:p>
          <a:p>
            <a:r>
              <a:rPr lang="en-GB" smtClean="0">
                <a:solidFill>
                  <a:srgbClr val="000000"/>
                </a:solidFill>
                <a:latin typeface="Arial - 24"/>
              </a:rPr>
              <a:t>Also, the marketing company may take a large cut of the promoter’s fee, which is a disadvantage reducing Joe’s profit.</a:t>
            </a:r>
          </a:p>
          <a:p>
            <a:r>
              <a:rPr lang="en-US" smtClean="0">
                <a:solidFill>
                  <a:srgbClr val="000000"/>
                </a:solidFill>
                <a:latin typeface="Arial - 24"/>
              </a:rPr>
              <a:t> </a:t>
            </a:r>
          </a:p>
          <a:p>
            <a:r>
              <a:rPr lang="en-GB" smtClean="0">
                <a:solidFill>
                  <a:srgbClr val="000000"/>
                </a:solidFill>
                <a:latin typeface="Arial - 24"/>
              </a:rPr>
              <a:t>Finally, another disadvantage is that Joe will have missed the opportunity to build his own reputation and get his name better known, because the marketing company will take responsibility for any success. </a:t>
            </a:r>
          </a:p>
          <a:p>
            <a:endParaRPr lang="en-US">
              <a:solidFill>
                <a:srgbClr val="000000"/>
              </a:solidFill>
              <a:latin typeface="Arial - 24"/>
            </a:endParaRPr>
          </a:p>
        </p:txBody>
      </p:sp>
    </p:spTree>
    <p:extLst>
      <p:ext uri="{BB962C8B-B14F-4D97-AF65-F5344CB8AC3E}">
        <p14:creationId xmlns:p14="http://schemas.microsoft.com/office/powerpoint/2010/main" val="3233734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645</Words>
  <Application>Microsoft Office PowerPoint</Application>
  <PresentationFormat>Custom</PresentationFormat>
  <Paragraphs>89</Paragraphs>
  <Slides>13</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13</vt:i4>
      </vt:variant>
    </vt:vector>
  </HeadingPairs>
  <TitlesOfParts>
    <vt:vector size="32" baseType="lpstr">
      <vt:lpstr>Arial</vt:lpstr>
      <vt:lpstr>Candy Round BTN - 16</vt:lpstr>
      <vt:lpstr>Candy Round BTN - 19</vt:lpstr>
      <vt:lpstr>Arial - 30</vt:lpstr>
      <vt:lpstr>Arial - 24</vt:lpstr>
      <vt:lpstr>Arial - 36</vt:lpstr>
      <vt:lpstr>Calibri</vt:lpstr>
      <vt:lpstr>Candy Round BTN - 14</vt:lpstr>
      <vt:lpstr>Times New Roman - 20</vt:lpstr>
      <vt:lpstr>Arial - 28</vt:lpstr>
      <vt:lpstr>Arial - 26</vt:lpstr>
      <vt:lpstr>Arial - 20</vt:lpstr>
      <vt:lpstr>Arial - 29</vt:lpstr>
      <vt:lpstr>Arial - 17</vt:lpstr>
      <vt:lpstr>Arial - 27</vt:lpstr>
      <vt:lpstr>Arial - 148</vt:lpstr>
      <vt:lpstr>Arial - 31</vt:lpstr>
      <vt:lpstr>Arial - 32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Wyld</dc:creator>
  <cp:lastModifiedBy>Debbie Wyld</cp:lastModifiedBy>
  <cp:revision>1</cp:revision>
  <dcterms:created xsi:type="dcterms:W3CDTF">2016-07-08T11:09:47Z</dcterms:created>
  <dcterms:modified xsi:type="dcterms:W3CDTF">2016-07-08T11:10:04Z</dcterms:modified>
</cp:coreProperties>
</file>